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3"/>
  </p:notesMasterIdLst>
  <p:sldIdLst>
    <p:sldId id="257" r:id="rId2"/>
    <p:sldId id="372" r:id="rId3"/>
    <p:sldId id="370" r:id="rId4"/>
    <p:sldId id="296" r:id="rId5"/>
    <p:sldId id="342" r:id="rId6"/>
    <p:sldId id="332" r:id="rId7"/>
    <p:sldId id="379" r:id="rId8"/>
    <p:sldId id="373" r:id="rId9"/>
    <p:sldId id="333" r:id="rId10"/>
    <p:sldId id="359" r:id="rId11"/>
    <p:sldId id="360" r:id="rId12"/>
    <p:sldId id="361" r:id="rId13"/>
    <p:sldId id="362" r:id="rId14"/>
    <p:sldId id="340" r:id="rId15"/>
    <p:sldId id="343" r:id="rId16"/>
    <p:sldId id="365" r:id="rId17"/>
    <p:sldId id="353" r:id="rId18"/>
    <p:sldId id="354" r:id="rId19"/>
    <p:sldId id="349" r:id="rId20"/>
    <p:sldId id="350" r:id="rId21"/>
    <p:sldId id="351" r:id="rId22"/>
    <p:sldId id="371" r:id="rId23"/>
    <p:sldId id="341" r:id="rId24"/>
    <p:sldId id="375" r:id="rId25"/>
    <p:sldId id="376" r:id="rId26"/>
    <p:sldId id="334" r:id="rId27"/>
    <p:sldId id="339" r:id="rId28"/>
    <p:sldId id="335" r:id="rId29"/>
    <p:sldId id="336" r:id="rId30"/>
    <p:sldId id="337" r:id="rId31"/>
    <p:sldId id="380" r:id="rId32"/>
    <p:sldId id="377" r:id="rId33"/>
    <p:sldId id="368" r:id="rId34"/>
    <p:sldId id="378" r:id="rId35"/>
    <p:sldId id="348" r:id="rId36"/>
    <p:sldId id="366" r:id="rId37"/>
    <p:sldId id="363" r:id="rId38"/>
    <p:sldId id="367" r:id="rId39"/>
    <p:sldId id="364" r:id="rId40"/>
    <p:sldId id="355" r:id="rId41"/>
    <p:sldId id="358" r:id="rId42"/>
  </p:sldIdLst>
  <p:sldSz cx="9144000" cy="6858000" type="screen4x3"/>
  <p:notesSz cx="6805613" cy="9944100"/>
  <p:defaultTextStyle>
    <a:defPPr>
      <a:defRPr lang="nb-NO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00CC99"/>
    <a:srgbClr val="286BA8"/>
    <a:srgbClr val="5F5F5F"/>
    <a:srgbClr val="B5AA6B"/>
    <a:srgbClr val="B7A369"/>
    <a:srgbClr val="BCB664"/>
    <a:srgbClr val="BEBA62"/>
    <a:srgbClr val="83B868"/>
    <a:srgbClr val="9FC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90931" autoAdjust="0"/>
  </p:normalViewPr>
  <p:slideViewPr>
    <p:cSldViewPr>
      <p:cViewPr varScale="1">
        <p:scale>
          <a:sx n="104" d="100"/>
          <a:sy n="104" d="100"/>
        </p:scale>
        <p:origin x="180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>
            <a:extLst>
              <a:ext uri="{FF2B5EF4-FFF2-40B4-BE49-F238E27FC236}">
                <a16:creationId xmlns:a16="http://schemas.microsoft.com/office/drawing/2014/main" id="{F22F0C42-EAA2-486A-93B2-5C2BC1DED8F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cs typeface="+mn-cs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123" name="Rectangle 1027">
            <a:extLst>
              <a:ext uri="{FF2B5EF4-FFF2-40B4-BE49-F238E27FC236}">
                <a16:creationId xmlns:a16="http://schemas.microsoft.com/office/drawing/2014/main" id="{9DA16F2B-B91C-4E17-95E5-E045C493BF9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cs typeface="+mn-cs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2052" name="Rectangle 1028">
            <a:extLst>
              <a:ext uri="{FF2B5EF4-FFF2-40B4-BE49-F238E27FC236}">
                <a16:creationId xmlns:a16="http://schemas.microsoft.com/office/drawing/2014/main" id="{AF9AFBB9-5C1A-4864-AF52-29B3444A6C7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6125"/>
            <a:ext cx="4972050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1029">
            <a:extLst>
              <a:ext uri="{FF2B5EF4-FFF2-40B4-BE49-F238E27FC236}">
                <a16:creationId xmlns:a16="http://schemas.microsoft.com/office/drawing/2014/main" id="{F3FA7987-22AA-4AF3-9657-83CD33E39F3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22813"/>
            <a:ext cx="4989513" cy="447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5126" name="Rectangle 1030">
            <a:extLst>
              <a:ext uri="{FF2B5EF4-FFF2-40B4-BE49-F238E27FC236}">
                <a16:creationId xmlns:a16="http://schemas.microsoft.com/office/drawing/2014/main" id="{C85F9E7F-2A94-43C9-883E-9286D5634EB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cs typeface="+mn-cs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127" name="Rectangle 1031">
            <a:extLst>
              <a:ext uri="{FF2B5EF4-FFF2-40B4-BE49-F238E27FC236}">
                <a16:creationId xmlns:a16="http://schemas.microsoft.com/office/drawing/2014/main" id="{DAF651F9-4A4E-4850-9C34-24E46BEFFF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721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5F8068E2-791F-4D28-9E37-841DE55B87B9}" type="slidenum">
              <a:rPr lang="nb-NO" altLang="nb-NO"/>
              <a:pPr>
                <a:defRPr/>
              </a:pPr>
              <a:t>‹#›</a:t>
            </a:fld>
            <a:endParaRPr lang="nb-NO" alt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31">
            <a:extLst>
              <a:ext uri="{FF2B5EF4-FFF2-40B4-BE49-F238E27FC236}">
                <a16:creationId xmlns:a16="http://schemas.microsoft.com/office/drawing/2014/main" id="{54BC3DA6-9712-4176-AF10-861B85C92F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6EE800D-E697-4E38-AC87-3578D1A95C6B}" type="slidenum">
              <a:rPr lang="nb-NO" altLang="nb-NO" smtClean="0"/>
              <a:pPr>
                <a:spcBef>
                  <a:spcPct val="0"/>
                </a:spcBef>
              </a:pPr>
              <a:t>1</a:t>
            </a:fld>
            <a:endParaRPr lang="nb-NO" altLang="nb-NO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72873EAD-610F-4226-8B11-129CDD79E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833491E6-794B-489B-B9E6-6AC0C7F935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nb-NO" altLang="nb-NO" dirty="0">
                <a:latin typeface="Times" panose="02020603050405020304" pitchFamily="18" charset="0"/>
              </a:rPr>
              <a:t>Barents Sea Marine Atlas – </a:t>
            </a:r>
            <a:r>
              <a:rPr lang="nb-NO" altLang="nb-NO" dirty="0" err="1">
                <a:latin typeface="Times" panose="02020603050405020304" pitchFamily="18" charset="0"/>
              </a:rPr>
              <a:t>BarMar</a:t>
            </a:r>
            <a:r>
              <a:rPr lang="nb-NO" altLang="nb-NO" dirty="0">
                <a:latin typeface="Times" panose="02020603050405020304" pitchFamily="18" charset="0"/>
              </a:rPr>
              <a:t>. 1. hva er 2. hvordan bruke 3. erfaringer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Temperatur Fisk - Valgt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10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282157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Lengde intervaller. Nedenfor bilde Alder. Velge </a:t>
            </a:r>
            <a:r>
              <a:rPr lang="nb-NO" dirty="0" err="1"/>
              <a:t>max</a:t>
            </a:r>
            <a:r>
              <a:rPr lang="nb-NO" dirty="0"/>
              <a:t> 10 lang tid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11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15867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Alle, En Flere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12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640568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Rundinger / fylte firkant-celler fargekodet. Lineær logaritmisk. Tegn kartet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13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268974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Her eksempel bruk. Temp Overflate 2004 – Torks 0-4 2004. Interessant Tegnforklaring grå 0 / </a:t>
            </a:r>
            <a:r>
              <a:rPr lang="nb-NO" dirty="0" err="1"/>
              <a:t>NaN</a:t>
            </a:r>
            <a:r>
              <a:rPr lang="nb-NO" dirty="0"/>
              <a:t>. Ønsker brukeren Spørre =&gt; Ingen korrelasjon.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14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695745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 2.0 </a:t>
            </a:r>
            <a:r>
              <a:rPr lang="nb-NO" dirty="0" err="1"/>
              <a:t>nedlasting</a:t>
            </a:r>
            <a:r>
              <a:rPr lang="nb-NO" dirty="0"/>
              <a:t>, flere arter Sild Makrell Blåkveite Saltholdighet Temp etter 2012 Etter Kvalitetssjekk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15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278342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0-gruppe Årets Yngel (torsk, hyse, sild, makrell). Grunnen fiskeri-biologisk begreper motivere problemstilling senere. Eksempel bestandstype/datatype vanskelig tegnforklaring 2 eller flere </a:t>
            </a:r>
            <a:r>
              <a:rPr lang="nb-NO" dirty="0" err="1"/>
              <a:t>kartlag</a:t>
            </a:r>
            <a:endParaRPr lang="nb-NO" dirty="0"/>
          </a:p>
          <a:p>
            <a:r>
              <a:rPr lang="nb-NO" dirty="0"/>
              <a:t>Biologene: Årets yngel – mat større fisk. Vår tallerken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16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568658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Bra Romlige spørsmål. Flytter torsken når: lodden vandrer/temp varierer</a:t>
            </a:r>
          </a:p>
          <a:p>
            <a:r>
              <a:rPr lang="nb-NO" dirty="0"/>
              <a:t>0-gruppe torsk, 0-gruppe all fisk</a:t>
            </a:r>
          </a:p>
          <a:p>
            <a:r>
              <a:rPr lang="nb-NO" dirty="0"/>
              <a:t>All torsk </a:t>
            </a:r>
          </a:p>
          <a:p>
            <a:r>
              <a:rPr lang="nb-NO" dirty="0"/>
              <a:t>=&gt; 0-gruppe torsk E 0-gruppe fisk, 0-gruppe torsk E all torsk. Seinere se  utfordring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17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945220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Ikke bra ikke romlig Selv om. Torsk 2010 økt 2015. Temperatur økt. Sjømil bedre. Bruke Sjømil – Oppdage/Finne ut – Bruke kunnskap funnet Sjømil Tegne </a:t>
            </a:r>
            <a:r>
              <a:rPr lang="nb-NO" dirty="0" err="1"/>
              <a:t>kartlag</a:t>
            </a:r>
            <a:r>
              <a:rPr lang="nb-NO" dirty="0"/>
              <a:t> </a:t>
            </a:r>
            <a:r>
              <a:rPr lang="nb-NO" dirty="0" err="1"/>
              <a:t>BarMar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18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556088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Vi Årlige målinger Vannmassene Havet Snitt Vet Strømmen Fører Vannmassene Gjennom Snitt Til Hav-</a:t>
            </a:r>
            <a:r>
              <a:rPr lang="nb-NO" dirty="0" err="1"/>
              <a:t>Bassent</a:t>
            </a:r>
            <a:r>
              <a:rPr lang="nb-NO" dirty="0"/>
              <a:t>. For Barentshavet </a:t>
            </a:r>
            <a:r>
              <a:rPr lang="nb-NO" dirty="0" err="1"/>
              <a:t>Fugløya</a:t>
            </a:r>
            <a:r>
              <a:rPr lang="nb-NO" dirty="0"/>
              <a:t>-Bjørnøya Viktig.</a:t>
            </a:r>
          </a:p>
          <a:p>
            <a:r>
              <a:rPr lang="nb-NO" dirty="0"/>
              <a:t>La Oss se temperaturen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19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725041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2 slides, Meg, NMD, Instituttet, Web-utvikler perspektiv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2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179869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Hopper Sjømil. Temperatur økt fra 1970 til i dag. Velger 1986 2012 Økt og Hopper tilbake </a:t>
            </a:r>
            <a:r>
              <a:rPr lang="nb-NO" dirty="0" err="1"/>
              <a:t>BarMar</a:t>
            </a:r>
            <a:r>
              <a:rPr lang="nb-NO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20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82641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BunnTemp</a:t>
            </a:r>
            <a:r>
              <a:rPr lang="nb-NO" dirty="0"/>
              <a:t> 1986 og Torsk 50-100cm og…</a:t>
            </a:r>
          </a:p>
          <a:p>
            <a:r>
              <a:rPr lang="nb-NO" dirty="0" err="1"/>
              <a:t>Next</a:t>
            </a:r>
            <a:r>
              <a:rPr lang="nb-NO" dirty="0"/>
              <a:t>… sammenligner 2012 </a:t>
            </a:r>
            <a:r>
              <a:rPr lang="nb-NO" dirty="0" err="1"/>
              <a:t>bunnTemp</a:t>
            </a:r>
            <a:r>
              <a:rPr lang="nb-NO" dirty="0"/>
              <a:t> Torsk 50-100cm. Nordover Østover. Samsvarer Forskerne</a:t>
            </a:r>
          </a:p>
          <a:p>
            <a:r>
              <a:rPr lang="nb-NO" dirty="0"/>
              <a:t>Eksempel Bruk </a:t>
            </a:r>
            <a:r>
              <a:rPr lang="nb-NO" dirty="0" err="1"/>
              <a:t>BarMar</a:t>
            </a:r>
            <a:r>
              <a:rPr lang="nb-NO" dirty="0"/>
              <a:t>….. Pause…. Ser ut som temp 1986 Høyere 2012 =&gt; forskjellig tegnforklaring</a:t>
            </a:r>
          </a:p>
          <a:p>
            <a:r>
              <a:rPr lang="nb-NO" dirty="0" err="1"/>
              <a:t>Kuriose</a:t>
            </a:r>
            <a:r>
              <a:rPr lang="nb-NO" dirty="0"/>
              <a:t> 50-50 Russland Dash EU Bestemt 1970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21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462545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La Oss Utfordring Tegnforklaring 2 </a:t>
            </a:r>
            <a:r>
              <a:rPr lang="nb-NO" dirty="0" err="1"/>
              <a:t>kartlag</a:t>
            </a:r>
            <a:r>
              <a:rPr lang="nb-NO" dirty="0"/>
              <a:t> Samme Type/Utvalg/distribusjon. </a:t>
            </a:r>
            <a:r>
              <a:rPr lang="nb-NO" dirty="0" err="1"/>
              <a:t>F.eks</a:t>
            </a:r>
            <a:r>
              <a:rPr lang="nb-NO" dirty="0"/>
              <a:t> torsk 4 år torsk 3 år</a:t>
            </a:r>
          </a:p>
          <a:p>
            <a:r>
              <a:rPr lang="nb-NO" dirty="0"/>
              <a:t>Intuitivt Forvente Store Sirkler Ett </a:t>
            </a:r>
            <a:r>
              <a:rPr lang="nb-NO" dirty="0" err="1"/>
              <a:t>kartlag</a:t>
            </a:r>
            <a:r>
              <a:rPr lang="nb-NO" dirty="0"/>
              <a:t> Sammenlignbart Store sirkler Det Andre </a:t>
            </a:r>
            <a:r>
              <a:rPr lang="nb-NO" dirty="0" err="1"/>
              <a:t>kartlaget</a:t>
            </a:r>
            <a:r>
              <a:rPr lang="nb-NO" dirty="0"/>
              <a:t>. Like mye biomasse – viss det måler..</a:t>
            </a:r>
          </a:p>
          <a:p>
            <a:r>
              <a:rPr lang="nb-NO" dirty="0" err="1"/>
              <a:t>OppSummere</a:t>
            </a:r>
            <a:r>
              <a:rPr lang="nb-NO" dirty="0"/>
              <a:t>: «Viss 2 </a:t>
            </a:r>
            <a:r>
              <a:rPr lang="nb-NO" dirty="0" err="1"/>
              <a:t>kartlag</a:t>
            </a:r>
            <a:r>
              <a:rPr lang="nb-NO" dirty="0"/>
              <a:t> er fra samme distribusjon så må kartlagene tegnes med samme tegnforklaring»… pause</a:t>
            </a:r>
          </a:p>
          <a:p>
            <a:r>
              <a:rPr lang="nb-NO" dirty="0"/>
              <a:t>Her Eksempel torsk 0-4cm … </a:t>
            </a:r>
            <a:r>
              <a:rPr lang="nb-NO" dirty="0" err="1"/>
              <a:t>next</a:t>
            </a:r>
            <a:r>
              <a:rPr lang="nb-NO" dirty="0"/>
              <a:t>… og torsk 100-104cm Ser-Ut-Som mer stor torsk Høyre. </a:t>
            </a:r>
            <a:r>
              <a:rPr lang="nb-NO" dirty="0" err="1"/>
              <a:t>Ca</a:t>
            </a:r>
            <a:r>
              <a:rPr lang="nb-NO" dirty="0"/>
              <a:t> 270-300 kg. Venstre </a:t>
            </a:r>
            <a:r>
              <a:rPr lang="nb-NO" dirty="0" err="1"/>
              <a:t>ca</a:t>
            </a:r>
            <a:r>
              <a:rPr lang="nb-NO" dirty="0"/>
              <a:t> 70 -80 Tonn Ikke Sammenlignbare =&gt; Samme type. Bør 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22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815171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Hva Samme Type? Torsk 0-50, 50-100cm – samme</a:t>
            </a:r>
          </a:p>
          <a:p>
            <a:r>
              <a:rPr lang="nb-NO" dirty="0"/>
              <a:t>Torsk – temperatur – forskjellig Type </a:t>
            </a:r>
          </a:p>
          <a:p>
            <a:r>
              <a:rPr lang="nb-NO" dirty="0"/>
              <a:t>Torsk totalt VS 0-gruppe Torsk – Avhengig Romlig Spørsmål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23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197279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Legge til </a:t>
            </a:r>
            <a:r>
              <a:rPr lang="nb-NO" dirty="0" err="1"/>
              <a:t>kartlag</a:t>
            </a:r>
            <a:r>
              <a:rPr lang="nb-NO" dirty="0"/>
              <a:t> Kartklient: 1. er der allerede et </a:t>
            </a:r>
            <a:r>
              <a:rPr lang="nb-NO" dirty="0" err="1"/>
              <a:t>kartlag</a:t>
            </a:r>
            <a:r>
              <a:rPr lang="nb-NO" dirty="0"/>
              <a:t> av samme type? 2: Kreve være lik tegnforklaring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24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87614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Enkle først: Må være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25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760659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Type/distribusjon Y-akse biomasse, X-akse filter Alder/lengde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26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540738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Merk at: Sild ikke Normalfordelt. Mer Sånn. Store små alders klasser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27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449479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Blå Torsk 3 år Rød Torsk 4 år. Tegnforklaring Svart intervall/Range. Løsning Tegnforklaring Alle typer/distribusjoner = min/</a:t>
            </a:r>
            <a:r>
              <a:rPr lang="nb-NO" dirty="0" err="1"/>
              <a:t>max</a:t>
            </a:r>
            <a:r>
              <a:rPr lang="nb-NO" dirty="0"/>
              <a:t> distribusjon. Funke?</a:t>
            </a:r>
          </a:p>
          <a:p>
            <a:r>
              <a:rPr lang="nb-NO" dirty="0"/>
              <a:t>Viss – definere alle min / </a:t>
            </a:r>
            <a:r>
              <a:rPr lang="nb-NO" dirty="0" err="1"/>
              <a:t>max</a:t>
            </a:r>
            <a:r>
              <a:rPr lang="nb-NO" dirty="0"/>
              <a:t> intervaller alle typer enkelt raskt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28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5294182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Men Orange Torsk 3 år Grønn Torsk 4 år. Tegnforklaring Svart intervall? Alt Små Prikker. Ikke Funke. Gjøre Smartere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29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923801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Bergen. Lokaliteter Arendal, Austevoll, Matre, Tromsø, 700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3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486374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Tegne på Nytt intervall definert av utvalg 2 kartlagene. Dyr operasjon. Hvert </a:t>
            </a:r>
            <a:r>
              <a:rPr lang="nb-NO" dirty="0" err="1"/>
              <a:t>kartlag</a:t>
            </a:r>
            <a:r>
              <a:rPr lang="nb-NO" dirty="0"/>
              <a:t> 2 sek. 3 </a:t>
            </a:r>
            <a:r>
              <a:rPr lang="nb-NO" dirty="0" err="1"/>
              <a:t>kartlag</a:t>
            </a:r>
            <a:r>
              <a:rPr lang="nb-NO" dirty="0"/>
              <a:t> lenger… </a:t>
            </a:r>
            <a:r>
              <a:rPr lang="nb-NO" dirty="0" err="1"/>
              <a:t>osv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30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192294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Internett målt på tid. Viktig rask respons beholde brukers oppmerksomhet.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31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233420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Ok – så vanskeligere. Se på Hva Det Si Samme Type/distribusjon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32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590783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Hva er distribusjon? Torsk 0-4 cm </a:t>
            </a:r>
            <a:r>
              <a:rPr lang="nb-NO" dirty="0" err="1"/>
              <a:t>Årents</a:t>
            </a:r>
            <a:r>
              <a:rPr lang="nb-NO" dirty="0"/>
              <a:t> yngel, Også torsk. Hvilken Type skal man gi?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33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0812183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Svaret ligger i Romlig Spørsmål. I 3. 0-4cm Torsk Årets Yngel. I 4. 0-4 Torsk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34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41742687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Ingen grense på </a:t>
            </a:r>
            <a:r>
              <a:rPr lang="nb-NO" dirty="0" err="1"/>
              <a:t>Kartlag</a:t>
            </a:r>
            <a:r>
              <a:rPr lang="nb-NO" dirty="0"/>
              <a:t> </a:t>
            </a:r>
            <a:r>
              <a:rPr lang="nb-NO" dirty="0" err="1"/>
              <a:t>BarMar</a:t>
            </a:r>
            <a:r>
              <a:rPr lang="nb-NO" dirty="0"/>
              <a:t>. Må løses Mer Enn 2 </a:t>
            </a:r>
            <a:r>
              <a:rPr lang="nb-NO" dirty="0" err="1"/>
              <a:t>kartlag</a:t>
            </a:r>
            <a:r>
              <a:rPr lang="nb-NO" dirty="0"/>
              <a:t> OG… data Kan 2 eller Flere Typer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35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0124674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Ulik Bestilling Tegne </a:t>
            </a:r>
            <a:r>
              <a:rPr lang="nb-NO" dirty="0" err="1"/>
              <a:t>Kartlag</a:t>
            </a:r>
            <a:r>
              <a:rPr lang="nb-NO" dirty="0"/>
              <a:t>. Veldefinert Romlig Spørsmål. </a:t>
            </a:r>
            <a:r>
              <a:rPr lang="nb-NO" dirty="0" err="1"/>
              <a:t>BarMar</a:t>
            </a:r>
            <a:r>
              <a:rPr lang="nb-NO" dirty="0"/>
              <a:t> – Svare Mange Romlige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36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5269532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En Løsning: 10 % forskjell i Range Tegnforklaring fra Eksisterende valg </a:t>
            </a:r>
            <a:r>
              <a:rPr lang="nb-NO" dirty="0" err="1"/>
              <a:t>kartlag</a:t>
            </a:r>
            <a:r>
              <a:rPr lang="nb-NO" dirty="0"/>
              <a:t> potensielt samme type=&gt; ny type. Korrekt klassifisere 3-4 år torsk fra 0-gruppe Torsk. Funke fordi Vanlig biologisk populasjonskurve Mye ung, Mindre eldre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37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1460324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Ikke Funke Sild. 9-10 VS 11. To Typer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38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8782530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Annen løsning. </a:t>
            </a:r>
            <a:r>
              <a:rPr lang="nb-NO" dirty="0" err="1"/>
              <a:t>Popup</a:t>
            </a:r>
            <a:r>
              <a:rPr lang="nb-NO" dirty="0"/>
              <a:t> bruker grupperer kartlagene. Krever bruker mer kunnskap om dataene Typer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39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650863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Barents Sea Marine Atlas eller </a:t>
            </a:r>
            <a:r>
              <a:rPr lang="nb-NO" dirty="0" err="1"/>
              <a:t>BarMar</a:t>
            </a:r>
            <a:r>
              <a:rPr lang="nb-NO" dirty="0"/>
              <a:t>, Fisk: Torsk, sild, hyse Oseanografi: temperatur, saltholdighet. Dødehavet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4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4088447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OpenLayers</a:t>
            </a:r>
            <a:r>
              <a:rPr lang="nb-NO" dirty="0"/>
              <a:t> 3, Java, </a:t>
            </a:r>
            <a:r>
              <a:rPr lang="nb-NO" dirty="0" err="1"/>
              <a:t>Geoserver</a:t>
            </a:r>
            <a:r>
              <a:rPr lang="nb-NO" dirty="0"/>
              <a:t> </a:t>
            </a:r>
            <a:r>
              <a:rPr lang="nb-NO" dirty="0" err="1"/>
              <a:t>PostGIS</a:t>
            </a:r>
            <a:r>
              <a:rPr lang="nb-NO" dirty="0"/>
              <a:t>.</a:t>
            </a:r>
          </a:p>
          <a:p>
            <a:r>
              <a:rPr lang="nb-NO" dirty="0"/>
              <a:t>URL, </a:t>
            </a:r>
            <a:r>
              <a:rPr lang="nb-NO" dirty="0" err="1"/>
              <a:t>kildeKode</a:t>
            </a:r>
            <a:r>
              <a:rPr lang="nb-NO" dirty="0"/>
              <a:t> Sjømil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40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3378467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41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750444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Hvorfor bruke? Aggregerte-rådata. Forskningstokt-fiskeri. </a:t>
            </a:r>
            <a:r>
              <a:rPr lang="nb-NO" dirty="0" err="1"/>
              <a:t>BarMar</a:t>
            </a:r>
            <a:r>
              <a:rPr lang="nb-NO" dirty="0"/>
              <a:t> </a:t>
            </a:r>
            <a:r>
              <a:rPr lang="nb-NO" dirty="0" err="1"/>
              <a:t>griddet</a:t>
            </a:r>
            <a:r>
              <a:rPr lang="nb-NO" dirty="0"/>
              <a:t> 25. </a:t>
            </a:r>
            <a:r>
              <a:rPr lang="nb-NO" dirty="0" err="1"/>
              <a:t>Filtere</a:t>
            </a:r>
            <a:r>
              <a:rPr lang="nb-NO" dirty="0"/>
              <a:t>-fisk-lengde/alder/kjønn . Tid/dyp. </a:t>
            </a:r>
            <a:r>
              <a:rPr lang="nb-NO" dirty="0" err="1"/>
              <a:t>Filtere</a:t>
            </a:r>
            <a:r>
              <a:rPr lang="nb-NO" dirty="0"/>
              <a:t>-temp-salt – tid/dyp. Samler fagkunnskapen forskere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5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531099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1 Data-fangst: Forskningstokt/fiskeri Russisk. 2 Analyse: punkt data, gjennomsnittet – aggregering pr celle interpolering. Osean modell </a:t>
            </a:r>
            <a:r>
              <a:rPr lang="nb-NO" dirty="0" err="1"/>
              <a:t>interpol</a:t>
            </a:r>
            <a:r>
              <a:rPr lang="nb-NO" dirty="0"/>
              <a:t> </a:t>
            </a:r>
            <a:r>
              <a:rPr lang="nb-NO" dirty="0" err="1"/>
              <a:t>export</a:t>
            </a:r>
            <a:r>
              <a:rPr lang="nb-NO" dirty="0"/>
              <a:t>. ferdigtygde data. </a:t>
            </a:r>
          </a:p>
          <a:p>
            <a:r>
              <a:rPr lang="nb-NO" dirty="0"/>
              <a:t>3. Visualisering – aggregerte </a:t>
            </a:r>
            <a:r>
              <a:rPr lang="nb-NO" dirty="0" err="1"/>
              <a:t>aggregerte</a:t>
            </a:r>
            <a:r>
              <a:rPr lang="nb-NO" dirty="0"/>
              <a:t> Barentshavet økosystem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6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780982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25 x 25. brukeren Flere </a:t>
            </a:r>
            <a:r>
              <a:rPr lang="nb-NO" dirty="0" err="1"/>
              <a:t>Kartlag</a:t>
            </a:r>
            <a:r>
              <a:rPr lang="nb-NO" dirty="0"/>
              <a:t>. Punktdata – aggregert –pr celle. </a:t>
            </a:r>
            <a:r>
              <a:rPr lang="nb-NO" dirty="0" err="1"/>
              <a:t>Request</a:t>
            </a:r>
            <a:r>
              <a:rPr lang="nb-NO" dirty="0"/>
              <a:t> HTTP filter kriterium – </a:t>
            </a:r>
            <a:r>
              <a:rPr lang="nb-NO" dirty="0" err="1"/>
              <a:t>geoserver</a:t>
            </a:r>
            <a:r>
              <a:rPr lang="nb-NO" dirty="0"/>
              <a:t> – SQL – WMS tilbake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7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4274441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Dele våre data. Publikum brukervennlig = enkel visualisere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8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195725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Eksempel 2 </a:t>
            </a:r>
            <a:r>
              <a:rPr lang="nb-NO" dirty="0" err="1"/>
              <a:t>kartlag</a:t>
            </a:r>
            <a:r>
              <a:rPr lang="nb-NO" dirty="0"/>
              <a:t> blå/rød temp rød sirkel /grå torsk. Oppe </a:t>
            </a:r>
            <a:r>
              <a:rPr lang="nb-NO" b="1" dirty="0" err="1"/>
              <a:t>kartlag</a:t>
            </a:r>
            <a:r>
              <a:rPr lang="nb-NO" dirty="0"/>
              <a:t> Nede </a:t>
            </a:r>
            <a:r>
              <a:rPr lang="nb-NO" b="1" dirty="0"/>
              <a:t>filter</a:t>
            </a:r>
            <a:r>
              <a:rPr lang="nb-NO" dirty="0"/>
              <a:t> </a:t>
            </a:r>
            <a:r>
              <a:rPr lang="nb-NO" b="1" dirty="0"/>
              <a:t>Metadata</a:t>
            </a:r>
            <a:r>
              <a:rPr lang="nb-NO" dirty="0"/>
              <a:t>: forskningstokt fiskeri Norge Russland PINRO Instrument Forsker. </a:t>
            </a:r>
            <a:r>
              <a:rPr lang="nb-NO" b="1" dirty="0"/>
              <a:t>Tegnforklaring</a:t>
            </a:r>
            <a:r>
              <a:rPr lang="nb-NO" dirty="0"/>
              <a:t> Ser Torsk – Små Store Temperatur Kaldt Varmt</a:t>
            </a:r>
          </a:p>
          <a:p>
            <a:r>
              <a:rPr lang="nb-NO" dirty="0"/>
              <a:t>Så … Se på bruker kartklienten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9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072657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5565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326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7967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4317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348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8052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9609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20246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373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3918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b-NO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595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E808197-C2DA-406E-A05B-3ECFF5CD5B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b-NO" altLang="nb-NO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4353212-D31B-4331-832F-A865A9A7CB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altLang="nb-NO"/>
              <a:t>Click to edit Master text styles</a:t>
            </a:r>
          </a:p>
          <a:p>
            <a:pPr lvl="1"/>
            <a:r>
              <a:rPr lang="nb-NO" altLang="nb-NO"/>
              <a:t>Second level</a:t>
            </a:r>
          </a:p>
          <a:p>
            <a:pPr lvl="2"/>
            <a:r>
              <a:rPr lang="nb-NO" altLang="nb-NO"/>
              <a:t>Third level</a:t>
            </a:r>
          </a:p>
          <a:p>
            <a:pPr lvl="3"/>
            <a:r>
              <a:rPr lang="nb-NO" altLang="nb-NO"/>
              <a:t>Fourth level</a:t>
            </a:r>
          </a:p>
          <a:p>
            <a:pPr lvl="4"/>
            <a:r>
              <a:rPr lang="nb-NO" altLang="nb-NO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barmar.nodc.no/BarMar/barmar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ithub.com/Norwegian-marine-datacentre/BarMar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37BD1008-A140-445A-A7E4-E7D56BF770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09800"/>
            <a:ext cx="7772400" cy="1143000"/>
          </a:xfrm>
        </p:spPr>
        <p:txBody>
          <a:bodyPr/>
          <a:lstStyle/>
          <a:p>
            <a:pPr eaLnBrk="1" hangingPunct="1"/>
            <a:r>
              <a:rPr lang="nb-NO" altLang="nb-NO" b="0">
                <a:solidFill>
                  <a:srgbClr val="286BA8"/>
                </a:solidFill>
              </a:rPr>
              <a:t>Barents Sea Marine Atlas (BarMar)</a:t>
            </a:r>
          </a:p>
        </p:txBody>
      </p:sp>
      <p:sp>
        <p:nvSpPr>
          <p:cNvPr id="3075" name="Text Box 5">
            <a:extLst>
              <a:ext uri="{FF2B5EF4-FFF2-40B4-BE49-F238E27FC236}">
                <a16:creationId xmlns:a16="http://schemas.microsoft.com/office/drawing/2014/main" id="{94CBD934-080C-4203-989C-1FBE08F9F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581400"/>
            <a:ext cx="50292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nb-NO" altLang="nb-NO" sz="2800" dirty="0">
                <a:latin typeface="GillSans" pitchFamily="34" charset="0"/>
              </a:rPr>
              <a:t>Endre Moen</a:t>
            </a:r>
          </a:p>
          <a:p>
            <a:pPr algn="ctr" eaLnBrk="1" hangingPunct="1">
              <a:buFontTx/>
              <a:buNone/>
            </a:pPr>
            <a:r>
              <a:rPr lang="nb-NO" altLang="nb-NO" sz="2800" dirty="0">
                <a:latin typeface="GillSans" pitchFamily="34" charset="0"/>
              </a:rPr>
              <a:t>August 2017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2FB388FA-F8FA-4ABB-A804-7103DD69D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8184" y="6021288"/>
            <a:ext cx="27969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nb-NO" altLang="nb-NO" sz="2800" dirty="0">
                <a:latin typeface="GillSans" pitchFamily="34" charset="0"/>
              </a:rPr>
              <a:t>FOSS4G-NOR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3937C-8C02-469C-9A89-622B0DBA9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352800"/>
            <a:ext cx="1872208" cy="2393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5BCB5A-381F-48ED-96F1-CF7E7432C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5" y="3705291"/>
            <a:ext cx="3433564" cy="22890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13296B61-25BA-4509-9B25-E98D2E7372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Filter – data type</a:t>
            </a:r>
          </a:p>
        </p:txBody>
      </p:sp>
      <p:pic>
        <p:nvPicPr>
          <p:cNvPr id="12291" name="Content Placeholder 3">
            <a:extLst>
              <a:ext uri="{FF2B5EF4-FFF2-40B4-BE49-F238E27FC236}">
                <a16:creationId xmlns:a16="http://schemas.microsoft.com/office/drawing/2014/main" id="{1D768C2B-EA51-4047-9D6D-50E727C0AC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0100" y="2652713"/>
            <a:ext cx="7543800" cy="2771775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D404D2EB-0544-44F1-A50A-11713B70F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Filter - Art</a:t>
            </a:r>
          </a:p>
        </p:txBody>
      </p:sp>
      <p:pic>
        <p:nvPicPr>
          <p:cNvPr id="13315" name="Content Placeholder 3">
            <a:extLst>
              <a:ext uri="{FF2B5EF4-FFF2-40B4-BE49-F238E27FC236}">
                <a16:creationId xmlns:a16="http://schemas.microsoft.com/office/drawing/2014/main" id="{84295041-D675-44A4-AAC3-B18A5D1C0E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6950" y="1839913"/>
            <a:ext cx="5259388" cy="5018087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7B7BB7A9-D473-484D-B342-42EC5F310D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Filter - periode</a:t>
            </a:r>
          </a:p>
        </p:txBody>
      </p:sp>
      <p:pic>
        <p:nvPicPr>
          <p:cNvPr id="14339" name="Content Placeholder 3">
            <a:extLst>
              <a:ext uri="{FF2B5EF4-FFF2-40B4-BE49-F238E27FC236}">
                <a16:creationId xmlns:a16="http://schemas.microsoft.com/office/drawing/2014/main" id="{E5A04203-AD86-464E-959F-A82B3C6086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425" y="2257425"/>
            <a:ext cx="7677150" cy="356235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4369E777-8AC2-41B7-A6FF-C6C0770181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/>
              <a:t>Visning og Skala</a:t>
            </a:r>
          </a:p>
        </p:txBody>
      </p:sp>
      <p:pic>
        <p:nvPicPr>
          <p:cNvPr id="15363" name="Content Placeholder 3">
            <a:extLst>
              <a:ext uri="{FF2B5EF4-FFF2-40B4-BE49-F238E27FC236}">
                <a16:creationId xmlns:a16="http://schemas.microsoft.com/office/drawing/2014/main" id="{F0593386-FC80-4E9E-A056-77B2587E32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2349500"/>
            <a:ext cx="7648575" cy="1447800"/>
          </a:xfrm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FFDB0807-194C-442D-827F-54D0293DD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4418013"/>
            <a:ext cx="76390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D5987D77-9C40-41EF-88B4-3BBFB65BA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260350"/>
            <a:ext cx="7772400" cy="1143000"/>
          </a:xfrm>
        </p:spPr>
        <p:txBody>
          <a:bodyPr/>
          <a:lstStyle/>
          <a:p>
            <a:r>
              <a:rPr lang="nb-NO" altLang="nb-NO"/>
              <a:t>2004: </a:t>
            </a:r>
            <a:r>
              <a:rPr lang="nb-NO" altLang="nb-NO" sz="3600"/>
              <a:t>Overflate Temp, Torsk </a:t>
            </a:r>
            <a:r>
              <a:rPr lang="nb-NO" altLang="nb-NO" sz="2800"/>
              <a:t>0-4cm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61032-8558-4425-864D-7D5050C5C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268760"/>
            <a:ext cx="4668465" cy="4556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2DAE8C-2098-4064-99EF-8D14D9859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196752"/>
            <a:ext cx="5828258" cy="5423884"/>
          </a:xfrm>
          <a:prstGeom prst="rect">
            <a:avLst/>
          </a:prstGeom>
          <a:scene3d>
            <a:camera prst="orthographicFront"/>
            <a:lightRig rig="threePt" dir="t"/>
          </a:scene3d>
          <a:sp3d contourW="19050"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DE2C65E9-3D99-4347-A461-ADF3E8A6FE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Veien videre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F1A36ED4-8D6A-4630-9CF2-C492359801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278813" cy="4114800"/>
          </a:xfrm>
        </p:spPr>
        <p:txBody>
          <a:bodyPr/>
          <a:lstStyle/>
          <a:p>
            <a:r>
              <a:rPr lang="nb-NO" altLang="nb-NO" dirty="0"/>
              <a:t>Laste ned datagrunnlaget for kartene</a:t>
            </a:r>
          </a:p>
          <a:p>
            <a:r>
              <a:rPr lang="nb-NO" dirty="0"/>
              <a:t>Flere datasett: sild, makrell, blåkveite og saltholdighet, temperatur etter 2012</a:t>
            </a:r>
            <a:endParaRPr lang="nb-NO" altLang="nb-NO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F4F104AB-BDFA-45E6-B650-E2A0AFAD74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0-gruppe fisk = Årets yngel</a:t>
            </a:r>
          </a:p>
        </p:txBody>
      </p:sp>
      <p:pic>
        <p:nvPicPr>
          <p:cNvPr id="18435" name="Content Placeholder 4">
            <a:extLst>
              <a:ext uri="{FF2B5EF4-FFF2-40B4-BE49-F238E27FC236}">
                <a16:creationId xmlns:a16="http://schemas.microsoft.com/office/drawing/2014/main" id="{ABCA2AA4-82CC-4313-A534-5D915DEA4F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2538413"/>
            <a:ext cx="5334000" cy="3000375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AEAD0F6A-64EA-4008-901C-570CAE8114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BarMar</a:t>
            </a:r>
            <a:r>
              <a:rPr lang="nb-NO" altLang="nb-NO" dirty="0"/>
              <a:t> – Bra på romlige spørsmål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A71CDCD8-7E31-49A0-BADE-32625C19F1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278813" cy="4114800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nb-NO" altLang="nb-NO" sz="2800" dirty="0"/>
              <a:t>Hvor flytter torsken seg ved:</a:t>
            </a:r>
          </a:p>
          <a:p>
            <a:pPr lvl="1"/>
            <a:r>
              <a:rPr lang="nb-NO" altLang="nb-NO" sz="2400" dirty="0"/>
              <a:t>Lodde vandring</a:t>
            </a:r>
          </a:p>
          <a:p>
            <a:pPr lvl="1"/>
            <a:r>
              <a:rPr lang="nb-NO" altLang="nb-NO" sz="2400" dirty="0"/>
              <a:t>Temperatur variasjon i Barentshavet</a:t>
            </a:r>
          </a:p>
          <a:p>
            <a:pPr marL="514350" indent="-514350">
              <a:buFontTx/>
              <a:buAutoNum type="arabicPeriod"/>
            </a:pPr>
            <a:r>
              <a:rPr lang="nb-NO" altLang="nb-NO" sz="2800" dirty="0"/>
              <a:t>Hvor er torsk 0-gruppe</a:t>
            </a:r>
          </a:p>
          <a:p>
            <a:pPr marL="514350" indent="-514350">
              <a:buFontTx/>
              <a:buAutoNum type="arabicPeriod"/>
            </a:pPr>
            <a:r>
              <a:rPr lang="nb-NO" altLang="nb-NO" sz="2800" dirty="0"/>
              <a:t>Hvor er alle 0-gruppe fisk</a:t>
            </a:r>
          </a:p>
          <a:p>
            <a:pPr marL="514350" indent="-514350">
              <a:buFontTx/>
              <a:buAutoNum type="arabicPeriod"/>
            </a:pPr>
            <a:r>
              <a:rPr lang="nb-NO" altLang="nb-NO" sz="2800" dirty="0"/>
              <a:t>Hvor er all torsken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7E8E4394-62F9-49C7-9433-D64166AE09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 err="1"/>
              <a:t>BarMar</a:t>
            </a:r>
            <a:r>
              <a:rPr lang="nb-NO" altLang="nb-NO" dirty="0"/>
              <a:t> – ikke bra på ikke-romlige spørsmål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584B36FC-B745-4D40-BC3B-5448FFCE6A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278813" cy="4114800"/>
          </a:xfrm>
        </p:spPr>
        <p:txBody>
          <a:bodyPr/>
          <a:lstStyle/>
          <a:p>
            <a:r>
              <a:rPr lang="nb-NO" altLang="nb-NO" sz="2800" dirty="0"/>
              <a:t>Hvor mye har torskebestanden økt fra 2010 til 2015?</a:t>
            </a:r>
          </a:p>
          <a:p>
            <a:r>
              <a:rPr lang="nb-NO" altLang="nb-NO" sz="2800" dirty="0"/>
              <a:t>Hvor mye har temperaturen økt i Barentshavet?</a:t>
            </a:r>
          </a:p>
          <a:p>
            <a:r>
              <a:rPr lang="nb-NO" altLang="nb-NO" sz="2800" dirty="0"/>
              <a:t>Bedre verktøy – </a:t>
            </a:r>
          </a:p>
          <a:p>
            <a:pPr lvl="1"/>
            <a:r>
              <a:rPr lang="nb-NO" altLang="nb-NO" sz="2400" dirty="0"/>
              <a:t>Sjømil: http://www.imr.no/sjomil/index.html</a:t>
            </a:r>
            <a:endParaRPr lang="nb-NO" altLang="nb-NO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DB0F5E85-973A-4E28-9FD1-14403EBEB6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260350"/>
            <a:ext cx="7772400" cy="1143000"/>
          </a:xfrm>
        </p:spPr>
        <p:txBody>
          <a:bodyPr/>
          <a:lstStyle/>
          <a:p>
            <a:r>
              <a:rPr lang="nb-NO" altLang="nb-NO"/>
              <a:t>Temperatur Fugløya-Bjørnøya snittet</a:t>
            </a:r>
            <a:endParaRPr lang="nb-NO" altLang="nb-NO" sz="28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C4A28C-2C0B-4859-95A0-99FCEBE86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410573"/>
            <a:ext cx="4536504" cy="5365375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021671D2-04D7-4D73-92C5-38F767D0D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/>
              <a:t>Endre Moen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864BC3AA-2345-4639-9108-78ABCA4A10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b-NO" altLang="nb-NO" dirty="0"/>
              <a:t>Systemutvikler på Norsk Marint Datasenter (NMD) som er en avdeling hos Havforskningsinstituttet</a:t>
            </a:r>
          </a:p>
          <a:p>
            <a:endParaRPr lang="nb-NO" altLang="nb-NO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1C5EE4E-6BB2-41B7-8B4C-6361D9A30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573463"/>
            <a:ext cx="2881312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6FA708BB-B3CB-410B-8D5A-7D41831E71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260350"/>
            <a:ext cx="7772400" cy="1143000"/>
          </a:xfrm>
        </p:spPr>
        <p:txBody>
          <a:bodyPr/>
          <a:lstStyle/>
          <a:p>
            <a:r>
              <a:rPr lang="nb-NO" altLang="nb-NO" dirty="0"/>
              <a:t>Temperatur </a:t>
            </a:r>
            <a:r>
              <a:rPr lang="nb-NO" altLang="nb-NO" dirty="0" err="1"/>
              <a:t>Fugløya</a:t>
            </a:r>
            <a:r>
              <a:rPr lang="nb-NO" altLang="nb-NO" dirty="0"/>
              <a:t>-Bjørnøya snittet i Sjømil</a:t>
            </a:r>
            <a:endParaRPr lang="nb-NO" altLang="nb-NO" sz="2800" dirty="0"/>
          </a:p>
        </p:txBody>
      </p:sp>
      <p:pic>
        <p:nvPicPr>
          <p:cNvPr id="22531" name="Content Placeholder 9">
            <a:extLst>
              <a:ext uri="{FF2B5EF4-FFF2-40B4-BE49-F238E27FC236}">
                <a16:creationId xmlns:a16="http://schemas.microsoft.com/office/drawing/2014/main" id="{A429028B-371C-421F-B689-3C107B94D6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450" y="1557338"/>
            <a:ext cx="8940800" cy="5064125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424082DE-88C0-4B6C-A725-B6022FD018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650" y="260350"/>
            <a:ext cx="7772400" cy="1143000"/>
          </a:xfrm>
        </p:spPr>
        <p:txBody>
          <a:bodyPr/>
          <a:lstStyle/>
          <a:p>
            <a:r>
              <a:rPr lang="nb-NO" altLang="nb-NO" sz="2800" dirty="0"/>
              <a:t>Temperatur og Torsk (50-100cm) 1986-2012</a:t>
            </a:r>
          </a:p>
        </p:txBody>
      </p:sp>
      <p:pic>
        <p:nvPicPr>
          <p:cNvPr id="23555" name="Content Placeholder 4">
            <a:extLst>
              <a:ext uri="{FF2B5EF4-FFF2-40B4-BE49-F238E27FC236}">
                <a16:creationId xmlns:a16="http://schemas.microsoft.com/office/drawing/2014/main" id="{137FFA11-C1C4-441E-96F1-3E8C121BBE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69" y="1410855"/>
            <a:ext cx="5108634" cy="368183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E087B1-5C2F-44AC-AAD0-723508B56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469" y="1410855"/>
            <a:ext cx="4538531" cy="3685838"/>
          </a:xfrm>
          <a:prstGeom prst="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contourW="19050"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DE9F13E0-32EA-44DF-9BEA-92A773D9EB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333375"/>
            <a:ext cx="7772400" cy="1143000"/>
          </a:xfrm>
        </p:spPr>
        <p:txBody>
          <a:bodyPr/>
          <a:lstStyle/>
          <a:p>
            <a:r>
              <a:rPr lang="nb-NO" altLang="nb-NO" sz="3200"/>
              <a:t>Motivasjon: hvorfor skal kartlag av samme type ha lik tegnforklaring?</a:t>
            </a:r>
          </a:p>
        </p:txBody>
      </p:sp>
      <p:pic>
        <p:nvPicPr>
          <p:cNvPr id="26627" name="Content Placeholder 18">
            <a:extLst>
              <a:ext uri="{FF2B5EF4-FFF2-40B4-BE49-F238E27FC236}">
                <a16:creationId xmlns:a16="http://schemas.microsoft.com/office/drawing/2014/main" id="{B2ACCFA7-DB38-4152-A8BC-7C243C9F0A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02100" y="1585913"/>
            <a:ext cx="5041900" cy="4146550"/>
          </a:xfrm>
        </p:spPr>
      </p:pic>
      <p:pic>
        <p:nvPicPr>
          <p:cNvPr id="26628" name="Picture 20">
            <a:extLst>
              <a:ext uri="{FF2B5EF4-FFF2-40B4-BE49-F238E27FC236}">
                <a16:creationId xmlns:a16="http://schemas.microsoft.com/office/drawing/2014/main" id="{23F2E43C-26A6-4C0F-B46A-A365D1E21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1585913"/>
            <a:ext cx="5200650" cy="414655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contourW="19050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A7348E4E-DE45-42B8-A6CA-D70990F125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sz="3600"/>
              <a:t>Problemstilling: Tegnforklaringen for 2 eller flere kartlag av samme type må være lik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3E751AB0-8B19-41F6-B900-767F11CCAA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2276475"/>
            <a:ext cx="8278813" cy="4114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nb-NO" altLang="nb-NO" dirty="0"/>
              <a:t>Hva er samme type?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b-NO" altLang="nb-NO" dirty="0"/>
              <a:t>Torsk 0-50 cm og Torsk 50-100 cm - samme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b-NO" altLang="nb-NO" dirty="0"/>
              <a:t>Torsk og temperatur - forskjellig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b-NO" altLang="nb-NO" dirty="0"/>
              <a:t>Torsk totalt og 0-gruppe - avhenger av romlige spørsmål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25DD18C6-4AF1-4D19-AF05-7ACF801EA8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0088" y="333375"/>
            <a:ext cx="7772400" cy="1143000"/>
          </a:xfrm>
        </p:spPr>
        <p:txBody>
          <a:bodyPr/>
          <a:lstStyle/>
          <a:p>
            <a:r>
              <a:rPr lang="nb-NO" altLang="nb-NO"/>
              <a:t>Når man legger til et nytt kartlag i kartklienten må man spørre: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45C4A78F-7F26-49E4-BC26-88C406DCFD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00088" y="1916113"/>
            <a:ext cx="7772400" cy="3179762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nb-NO" altLang="nb-NO" sz="2800" dirty="0"/>
              <a:t>Finnes der allerede et </a:t>
            </a:r>
            <a:r>
              <a:rPr lang="nb-NO" altLang="nb-NO" sz="2800" dirty="0" err="1"/>
              <a:t>kartlag</a:t>
            </a:r>
            <a:r>
              <a:rPr lang="nb-NO" altLang="nb-NO" sz="2800" dirty="0"/>
              <a:t> av samme type tegnet?</a:t>
            </a:r>
          </a:p>
          <a:p>
            <a:pPr marL="514350" indent="-514350">
              <a:buFontTx/>
              <a:buAutoNum type="arabicPeriod"/>
            </a:pPr>
            <a:r>
              <a:rPr lang="nb-NO" altLang="nb-NO" sz="2800" dirty="0"/>
              <a:t>=&gt; De 2 (eller flere kartlagene) må ha lik tegnforklaring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DFB1EDB2-973E-4C9E-A69D-F8DADF93A3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0088" y="333375"/>
            <a:ext cx="7772400" cy="1143000"/>
          </a:xfrm>
        </p:spPr>
        <p:txBody>
          <a:bodyPr/>
          <a:lstStyle/>
          <a:p>
            <a:r>
              <a:rPr lang="nb-NO" altLang="nb-NO"/>
              <a:t>Når man legger til et nytt kartlag i kartklienten må man spørre: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E6787E6B-7937-43EB-B77C-54EB1D36AE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00088" y="1916113"/>
            <a:ext cx="7772400" cy="3179762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nb-NO" altLang="nb-NO" sz="2800" dirty="0"/>
              <a:t>Finnes der allerede et </a:t>
            </a:r>
            <a:r>
              <a:rPr lang="nb-NO" altLang="nb-NO" sz="2800" dirty="0" err="1"/>
              <a:t>kartlag</a:t>
            </a:r>
            <a:r>
              <a:rPr lang="nb-NO" altLang="nb-NO" sz="2800" dirty="0"/>
              <a:t> av samme type tegnet?</a:t>
            </a:r>
          </a:p>
          <a:p>
            <a:pPr marL="514350" indent="-514350">
              <a:buFontTx/>
              <a:buAutoNum type="arabicPeriod"/>
            </a:pPr>
            <a:r>
              <a:rPr lang="nb-NO" altLang="nb-NO" sz="2800" b="1" dirty="0"/>
              <a:t>=&gt; De 2 (eller flere kartlagene) må ha lik tegnforklaring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8CA4108-1754-422E-8392-7F312FB3D0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/>
              <a:t>Utfordringer ved visualisering av kartlag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5418552D-DDD9-4A48-9426-9D285AD78E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278813" cy="4114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nb-NO" altLang="nb-NO" dirty="0"/>
              <a:t>Gitt en distribusjon av en type data:</a:t>
            </a:r>
          </a:p>
          <a:p>
            <a:pPr marL="0" indent="0">
              <a:buFontTx/>
              <a:buNone/>
            </a:pPr>
            <a:r>
              <a:rPr lang="nb-NO" altLang="nb-NO" sz="2000" dirty="0"/>
              <a:t>Y-akse: biomasse X-akse: et filter kriterium (alder/lengde)</a:t>
            </a:r>
          </a:p>
        </p:txBody>
      </p:sp>
      <p:pic>
        <p:nvPicPr>
          <p:cNvPr id="30724" name="Picture 2">
            <a:extLst>
              <a:ext uri="{FF2B5EF4-FFF2-40B4-BE49-F238E27FC236}">
                <a16:creationId xmlns:a16="http://schemas.microsoft.com/office/drawing/2014/main" id="{03B8EFA6-6EC4-4E41-A223-D073EFBC1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3213100"/>
            <a:ext cx="356235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D4C8C8D1-69DB-4E66-8B57-7DB4F97E1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Aldersfordeling sild</a:t>
            </a:r>
          </a:p>
        </p:txBody>
      </p:sp>
      <p:pic>
        <p:nvPicPr>
          <p:cNvPr id="31747" name="Content Placeholder 2">
            <a:extLst>
              <a:ext uri="{FF2B5EF4-FFF2-40B4-BE49-F238E27FC236}">
                <a16:creationId xmlns:a16="http://schemas.microsoft.com/office/drawing/2014/main" id="{06757256-C8A0-45F1-846C-32FDFBA77C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9632" y="1556792"/>
            <a:ext cx="6807845" cy="5105884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598F0A6F-E8F7-4767-8DE8-D1DCD55BF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Eksempel 1 – tegnforklaring til 2 </a:t>
            </a:r>
            <a:r>
              <a:rPr lang="nb-NO" altLang="nb-NO" dirty="0" err="1"/>
              <a:t>kartlag</a:t>
            </a:r>
            <a:endParaRPr lang="nb-NO" altLang="nb-NO" dirty="0"/>
          </a:p>
        </p:txBody>
      </p:sp>
      <p:pic>
        <p:nvPicPr>
          <p:cNvPr id="32771" name="Picture 6">
            <a:extLst>
              <a:ext uri="{FF2B5EF4-FFF2-40B4-BE49-F238E27FC236}">
                <a16:creationId xmlns:a16="http://schemas.microsoft.com/office/drawing/2014/main" id="{8F80A67E-B2FD-4FF5-BBCA-8CD80DAD8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2349500"/>
            <a:ext cx="4503737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10">
            <a:extLst>
              <a:ext uri="{FF2B5EF4-FFF2-40B4-BE49-F238E27FC236}">
                <a16:creationId xmlns:a16="http://schemas.microsoft.com/office/drawing/2014/main" id="{7270B4E4-17F1-47B6-A378-7F4ABD907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49500"/>
            <a:ext cx="450373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E4B1D910-C744-4205-AB9A-3661A143D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Eksempel 2 – mindre utvalg – hvilken range til tegnforklaringen?</a:t>
            </a:r>
          </a:p>
        </p:txBody>
      </p:sp>
      <p:pic>
        <p:nvPicPr>
          <p:cNvPr id="33795" name="Content Placeholder 9">
            <a:extLst>
              <a:ext uri="{FF2B5EF4-FFF2-40B4-BE49-F238E27FC236}">
                <a16:creationId xmlns:a16="http://schemas.microsoft.com/office/drawing/2014/main" id="{1EE5F894-586C-4AEA-B5D4-17383E7E7A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438" y="2063750"/>
            <a:ext cx="4500562" cy="3381375"/>
          </a:xfrm>
        </p:spPr>
      </p:pic>
      <p:pic>
        <p:nvPicPr>
          <p:cNvPr id="33796" name="Picture 11">
            <a:extLst>
              <a:ext uri="{FF2B5EF4-FFF2-40B4-BE49-F238E27FC236}">
                <a16:creationId xmlns:a16="http://schemas.microsoft.com/office/drawing/2014/main" id="{3005FE3E-9F9F-4638-9ED5-580E51995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60575"/>
            <a:ext cx="450373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8C41A500-8A94-4B2D-A24B-ADBDB444E8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nb-NO" altLang="nb-NO"/>
          </a:p>
        </p:txBody>
      </p:sp>
      <p:pic>
        <p:nvPicPr>
          <p:cNvPr id="6147" name="Content Placeholder 4">
            <a:extLst>
              <a:ext uri="{FF2B5EF4-FFF2-40B4-BE49-F238E27FC236}">
                <a16:creationId xmlns:a16="http://schemas.microsoft.com/office/drawing/2014/main" id="{7F312199-BC51-41AF-B3C5-925B68CCBD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5513" y="1860550"/>
            <a:ext cx="4824412" cy="4810125"/>
          </a:xfrm>
        </p:spPr>
      </p:pic>
      <p:pic>
        <p:nvPicPr>
          <p:cNvPr id="6148" name="Picture 6">
            <a:extLst>
              <a:ext uri="{FF2B5EF4-FFF2-40B4-BE49-F238E27FC236}">
                <a16:creationId xmlns:a16="http://schemas.microsoft.com/office/drawing/2014/main" id="{11C65F0A-7615-4A39-9FCE-456E40DC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7550"/>
            <a:ext cx="914400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Content Placeholder 14">
            <a:extLst>
              <a:ext uri="{FF2B5EF4-FFF2-40B4-BE49-F238E27FC236}">
                <a16:creationId xmlns:a16="http://schemas.microsoft.com/office/drawing/2014/main" id="{488153B8-A7DA-4AC2-AE7F-95A6BFB5CE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03750" y="2205038"/>
            <a:ext cx="4505325" cy="3384550"/>
          </a:xfrm>
        </p:spPr>
      </p:pic>
      <p:pic>
        <p:nvPicPr>
          <p:cNvPr id="34819" name="Picture 10">
            <a:extLst>
              <a:ext uri="{FF2B5EF4-FFF2-40B4-BE49-F238E27FC236}">
                <a16:creationId xmlns:a16="http://schemas.microsoft.com/office/drawing/2014/main" id="{2DD30D3E-A68B-4C47-B345-B033F6835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2205038"/>
            <a:ext cx="4503737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itle 1">
            <a:extLst>
              <a:ext uri="{FF2B5EF4-FFF2-40B4-BE49-F238E27FC236}">
                <a16:creationId xmlns:a16="http://schemas.microsoft.com/office/drawing/2014/main" id="{D25019D3-BB22-4B45-9389-29CA840116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Eksempel 2 – å kalkulere rangen basert på data tar lang tid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26DAF-55B1-4AC8-A024-8DBF6354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466D75-2183-407C-ADE2-5DB70642E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609600"/>
            <a:ext cx="7906994" cy="555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12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8932BE78-5A00-4423-8825-9E8699784C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0088" y="333375"/>
            <a:ext cx="7772400" cy="1143000"/>
          </a:xfrm>
        </p:spPr>
        <p:txBody>
          <a:bodyPr/>
          <a:lstStyle/>
          <a:p>
            <a:r>
              <a:rPr lang="nb-NO" altLang="nb-NO"/>
              <a:t>Når man legger til et nytt kartlag i kartklienten må man spørre: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66E0BBF4-76E1-47B2-BB9C-0885E55AC0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00088" y="1916113"/>
            <a:ext cx="7772400" cy="3179762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nb-NO" altLang="nb-NO" sz="2800" b="1" dirty="0"/>
              <a:t>Finnes der allerede et </a:t>
            </a:r>
            <a:r>
              <a:rPr lang="nb-NO" altLang="nb-NO" sz="2800" b="1" dirty="0" err="1"/>
              <a:t>kartlag</a:t>
            </a:r>
            <a:r>
              <a:rPr lang="nb-NO" altLang="nb-NO" sz="2800" b="1" dirty="0"/>
              <a:t> av samme type tegnet?</a:t>
            </a:r>
          </a:p>
          <a:p>
            <a:pPr marL="514350" indent="-514350">
              <a:buFontTx/>
              <a:buAutoNum type="arabicPeriod"/>
            </a:pPr>
            <a:r>
              <a:rPr lang="nb-NO" altLang="nb-NO" sz="2800" dirty="0"/>
              <a:t>=&gt; De 2 (eller flere kartlagene) må ha lik tegnforklaring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A3ACEF1D-2C39-4FD4-AD11-D1844E9494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/>
              <a:t>Hva er en distribusjon?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EB0B2D24-FB1A-442F-AEE5-E6A3423BCA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8338" y="1989138"/>
            <a:ext cx="7772400" cy="4114800"/>
          </a:xfrm>
        </p:spPr>
        <p:txBody>
          <a:bodyPr/>
          <a:lstStyle/>
          <a:p>
            <a:r>
              <a:rPr lang="nb-NO" altLang="nb-NO"/>
              <a:t>Torsk 0-4 cm ∈ 0-gruppe fisk</a:t>
            </a:r>
          </a:p>
          <a:p>
            <a:r>
              <a:rPr lang="nb-NO" altLang="nb-NO"/>
              <a:t>Torsk 0-4 cm ∈ Torsk totalt</a:t>
            </a:r>
          </a:p>
          <a:p>
            <a:r>
              <a:rPr lang="nb-NO" altLang="nb-NO"/>
              <a:t>Hvillken distribusjon skal man velge?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0A4CE37F-182D-41A2-89C3-C0DD06F16A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/>
              <a:t>BarMar – Bra på å svare på spørsmål om romlig fordelinger</a:t>
            </a:r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601A297A-8F7F-444E-86EE-34560627D0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278813" cy="4114800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nb-NO" altLang="nb-NO" sz="2800" dirty="0"/>
              <a:t>Hvor flytter torsken seg ved:</a:t>
            </a:r>
          </a:p>
          <a:p>
            <a:pPr lvl="1"/>
            <a:r>
              <a:rPr lang="nb-NO" altLang="nb-NO" sz="2400" dirty="0"/>
              <a:t>Lodde vandring</a:t>
            </a:r>
          </a:p>
          <a:p>
            <a:pPr lvl="1"/>
            <a:r>
              <a:rPr lang="nb-NO" altLang="nb-NO" sz="2400" dirty="0"/>
              <a:t>Temperatur variasjon i Barentshavet</a:t>
            </a:r>
          </a:p>
          <a:p>
            <a:pPr marL="514350" indent="-514350">
              <a:buFontTx/>
              <a:buAutoNum type="arabicPeriod"/>
            </a:pPr>
            <a:r>
              <a:rPr lang="nb-NO" altLang="nb-NO" sz="2800" dirty="0"/>
              <a:t>Hvor er torsk 0-gruppe</a:t>
            </a:r>
          </a:p>
          <a:p>
            <a:pPr marL="514350" indent="-514350">
              <a:buFontTx/>
              <a:buAutoNum type="arabicPeriod"/>
            </a:pPr>
            <a:r>
              <a:rPr lang="nb-NO" altLang="nb-NO" sz="2800" b="1" dirty="0"/>
              <a:t>Hvor er alle 0-gruppe fisk</a:t>
            </a:r>
          </a:p>
          <a:p>
            <a:pPr marL="514350" indent="-514350">
              <a:buFontTx/>
              <a:buAutoNum type="arabicPeriod"/>
            </a:pPr>
            <a:r>
              <a:rPr lang="nb-NO" altLang="nb-NO" sz="2800" b="1" dirty="0"/>
              <a:t>Hvor er all torsken</a:t>
            </a:r>
            <a:endParaRPr lang="nb-NO" altLang="nb-NO" sz="2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AE86F92C-2FB3-4092-9D60-416133BC18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Flere </a:t>
            </a:r>
            <a:r>
              <a:rPr lang="nb-NO" altLang="nb-NO" dirty="0" err="1"/>
              <a:t>kartlag</a:t>
            </a:r>
            <a:r>
              <a:rPr lang="nb-NO" altLang="nb-NO" dirty="0"/>
              <a:t> – hvilket romlig spørsmål?</a:t>
            </a:r>
          </a:p>
        </p:txBody>
      </p:sp>
      <p:pic>
        <p:nvPicPr>
          <p:cNvPr id="38915" name="Content Placeholder 4">
            <a:extLst>
              <a:ext uri="{FF2B5EF4-FFF2-40B4-BE49-F238E27FC236}">
                <a16:creationId xmlns:a16="http://schemas.microsoft.com/office/drawing/2014/main" id="{71FE2FB3-1C4A-488F-937E-B6342E4002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0312" y="1752599"/>
            <a:ext cx="6708072" cy="5044189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56AC8AD4-B008-42C8-AE96-87F57BB393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Romlig spørsmål er definert:</a:t>
            </a:r>
          </a:p>
        </p:txBody>
      </p:sp>
      <p:pic>
        <p:nvPicPr>
          <p:cNvPr id="39939" name="Content Placeholder 4">
            <a:extLst>
              <a:ext uri="{FF2B5EF4-FFF2-40B4-BE49-F238E27FC236}">
                <a16:creationId xmlns:a16="http://schemas.microsoft.com/office/drawing/2014/main" id="{5C0C9E16-0489-42C4-BB1F-1379D92350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5050" y="1628775"/>
            <a:ext cx="7413625" cy="4945063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09000627-59B4-446F-B6C1-EFF23A2FBF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/>
              <a:t>En mulig løsning?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22D7F-AAE5-496C-95FE-754858D6C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738" y="1981200"/>
            <a:ext cx="7764462" cy="4114800"/>
          </a:xfrm>
        </p:spPr>
        <p:txBody>
          <a:bodyPr/>
          <a:lstStyle/>
          <a:p>
            <a:pPr>
              <a:defRPr/>
            </a:pPr>
            <a:r>
              <a:rPr lang="nb-NO" altLang="nb-NO" dirty="0"/>
              <a:t>10% endring =&gt; ny type</a:t>
            </a:r>
          </a:p>
          <a:p>
            <a:pPr>
              <a:defRPr/>
            </a:pPr>
            <a:endParaRPr lang="nb-NO" altLang="nb-NO" dirty="0"/>
          </a:p>
          <a:p>
            <a:pPr marL="0" indent="0">
              <a:buFontTx/>
              <a:buNone/>
              <a:defRPr/>
            </a:pPr>
            <a:endParaRPr lang="nb-NO" altLang="nb-NO" dirty="0"/>
          </a:p>
          <a:p>
            <a:pPr>
              <a:defRPr/>
            </a:pPr>
            <a:endParaRPr lang="nb-NO" dirty="0"/>
          </a:p>
        </p:txBody>
      </p:sp>
      <p:pic>
        <p:nvPicPr>
          <p:cNvPr id="40964" name="Picture 3">
            <a:extLst>
              <a:ext uri="{FF2B5EF4-FFF2-40B4-BE49-F238E27FC236}">
                <a16:creationId xmlns:a16="http://schemas.microsoft.com/office/drawing/2014/main" id="{1276836E-C3E8-4418-9D14-913952CAB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565400"/>
            <a:ext cx="7132637" cy="387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7FAE032A-FD73-460F-A826-D410F9D4B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/>
              <a:t>Sild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21C638C2-2A6D-4484-B857-A6006C2CFC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484313"/>
            <a:ext cx="7772400" cy="5184775"/>
          </a:xfrm>
        </p:spPr>
        <p:txBody>
          <a:bodyPr/>
          <a:lstStyle/>
          <a:p>
            <a:endParaRPr lang="nb-NO" altLang="nb-NO"/>
          </a:p>
        </p:txBody>
      </p:sp>
      <p:pic>
        <p:nvPicPr>
          <p:cNvPr id="41988" name="Picture 9">
            <a:extLst>
              <a:ext uri="{FF2B5EF4-FFF2-40B4-BE49-F238E27FC236}">
                <a16:creationId xmlns:a16="http://schemas.microsoft.com/office/drawing/2014/main" id="{FEA48558-1F33-4503-8D24-FEA5EB461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57338"/>
            <a:ext cx="7056438" cy="529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BDAD1DF5-F595-422D-B9E5-0239DEB1B6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/>
              <a:t>En annen løsning?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4D3168EB-5C36-46D7-9CAD-15B7EDDC38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altLang="nb-NO" sz="2800" dirty="0" err="1"/>
              <a:t>Popup</a:t>
            </a:r>
            <a:r>
              <a:rPr lang="nb-NO" altLang="nb-NO" sz="2800" dirty="0"/>
              <a:t> hvor brukeren grupperer kartlagene</a:t>
            </a:r>
          </a:p>
        </p:txBody>
      </p:sp>
      <p:pic>
        <p:nvPicPr>
          <p:cNvPr id="43012" name="Picture 4">
            <a:extLst>
              <a:ext uri="{FF2B5EF4-FFF2-40B4-BE49-F238E27FC236}">
                <a16:creationId xmlns:a16="http://schemas.microsoft.com/office/drawing/2014/main" id="{B406F7B3-49D8-4F8C-BDB2-D5581FFC4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08920"/>
            <a:ext cx="5627688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9658F7-8DDC-4086-AB6F-93BF1918A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2" y="2620601"/>
            <a:ext cx="3140762" cy="2379999"/>
          </a:xfrm>
          <a:prstGeom prst="rect">
            <a:avLst/>
          </a:prstGeom>
        </p:spPr>
      </p:pic>
      <p:sp>
        <p:nvSpPr>
          <p:cNvPr id="7170" name="Title 1">
            <a:extLst>
              <a:ext uri="{FF2B5EF4-FFF2-40B4-BE49-F238E27FC236}">
                <a16:creationId xmlns:a16="http://schemas.microsoft.com/office/drawing/2014/main" id="{B9E54E44-4BEE-4A70-BB62-AD7EFB3EE4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Barents Sea Marine Atlas</a:t>
            </a:r>
            <a:br>
              <a:rPr lang="nb-NO" altLang="nb-NO" dirty="0"/>
            </a:br>
            <a:r>
              <a:rPr lang="nb-NO" altLang="nb-NO" dirty="0"/>
              <a:t>(</a:t>
            </a:r>
            <a:r>
              <a:rPr lang="nb-NO" altLang="nb-NO" dirty="0" err="1"/>
              <a:t>BarMar</a:t>
            </a:r>
            <a:r>
              <a:rPr lang="nb-NO" altLang="nb-NO" dirty="0"/>
              <a:t>)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E6080A98-0B47-43D3-91E8-BF8C09F29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nb-NO" altLang="nb-NO" dirty="0"/>
              <a:t>Fisk og oseanografiske data</a:t>
            </a:r>
          </a:p>
        </p:txBody>
      </p:sp>
      <p:pic>
        <p:nvPicPr>
          <p:cNvPr id="7173" name="Picture 4">
            <a:extLst>
              <a:ext uri="{FF2B5EF4-FFF2-40B4-BE49-F238E27FC236}">
                <a16:creationId xmlns:a16="http://schemas.microsoft.com/office/drawing/2014/main" id="{8ABCCA4C-9B1D-4D9B-B330-4CF953F5C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569" y="2551567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0">
            <a:extLst>
              <a:ext uri="{FF2B5EF4-FFF2-40B4-BE49-F238E27FC236}">
                <a16:creationId xmlns:a16="http://schemas.microsoft.com/office/drawing/2014/main" id="{581DCE09-07C3-4497-B40E-9C85883D6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3923506"/>
            <a:ext cx="3629025" cy="221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2">
            <a:extLst>
              <a:ext uri="{FF2B5EF4-FFF2-40B4-BE49-F238E27FC236}">
                <a16:creationId xmlns:a16="http://schemas.microsoft.com/office/drawing/2014/main" id="{B10902A0-04F5-42AD-B9E6-D176A631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539" y="3923506"/>
            <a:ext cx="2236787" cy="26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3">
            <a:extLst>
              <a:ext uri="{FF2B5EF4-FFF2-40B4-BE49-F238E27FC236}">
                <a16:creationId xmlns:a16="http://schemas.microsoft.com/office/drawing/2014/main" id="{2DB25D8A-DA73-479C-9DDC-22A076CE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621" y="5229200"/>
            <a:ext cx="2713037" cy="122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6">
            <a:extLst>
              <a:ext uri="{FF2B5EF4-FFF2-40B4-BE49-F238E27FC236}">
                <a16:creationId xmlns:a16="http://schemas.microsoft.com/office/drawing/2014/main" id="{E27F95D9-757E-4934-A1B7-010881F7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132" y="2520043"/>
            <a:ext cx="1858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69AA817B-792C-4DDC-AD10-B7707C4CED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/>
              <a:t>BarMar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4DE2235F-CD24-4395-820E-82500329D8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278813" cy="4114800"/>
          </a:xfrm>
        </p:spPr>
        <p:txBody>
          <a:bodyPr/>
          <a:lstStyle/>
          <a:p>
            <a:r>
              <a:rPr lang="nb-NO" altLang="nb-NO" sz="2400" dirty="0"/>
              <a:t>Laget med </a:t>
            </a:r>
            <a:r>
              <a:rPr lang="nb-NO" altLang="nb-NO" sz="2400" dirty="0" err="1"/>
              <a:t>OpenLayers</a:t>
            </a:r>
            <a:r>
              <a:rPr lang="nb-NO" altLang="nb-NO" sz="2400" dirty="0"/>
              <a:t> 3, Java, </a:t>
            </a:r>
            <a:r>
              <a:rPr lang="nb-NO" altLang="nb-NO" sz="2400" dirty="0" err="1"/>
              <a:t>GeoServer</a:t>
            </a:r>
            <a:r>
              <a:rPr lang="nb-NO" altLang="nb-NO" sz="2400" dirty="0"/>
              <a:t> og </a:t>
            </a:r>
            <a:r>
              <a:rPr lang="nb-NO" altLang="nb-NO" sz="2400" dirty="0" err="1"/>
              <a:t>postgresql</a:t>
            </a:r>
            <a:r>
              <a:rPr lang="nb-NO" altLang="nb-NO" sz="2400" dirty="0"/>
              <a:t> med </a:t>
            </a:r>
            <a:r>
              <a:rPr lang="nb-NO" altLang="nb-NO" sz="2400" dirty="0" err="1"/>
              <a:t>PostGIS</a:t>
            </a:r>
            <a:endParaRPr lang="nb-NO" altLang="nb-NO" sz="2400" dirty="0"/>
          </a:p>
          <a:p>
            <a:r>
              <a:rPr lang="nb-NO" altLang="nb-NO" sz="2400" dirty="0" err="1"/>
              <a:t>BarMar</a:t>
            </a:r>
            <a:r>
              <a:rPr lang="nb-NO" altLang="nb-NO" sz="2400" dirty="0"/>
              <a:t>: </a:t>
            </a:r>
            <a:r>
              <a:rPr lang="nb-NO" altLang="nb-NO" sz="2400" dirty="0">
                <a:hlinkClick r:id="rId3"/>
              </a:rPr>
              <a:t>http://barmar.nodc.no/BarMar/barmar.html</a:t>
            </a:r>
            <a:endParaRPr lang="nb-NO" altLang="nb-NO" sz="2400" dirty="0"/>
          </a:p>
          <a:p>
            <a:r>
              <a:rPr lang="nb-NO" altLang="nb-NO" sz="2400" dirty="0"/>
              <a:t>Kildekode:</a:t>
            </a:r>
          </a:p>
          <a:p>
            <a:pPr lvl="1"/>
            <a:r>
              <a:rPr lang="nb-NO" altLang="nb-NO" sz="2200" dirty="0">
                <a:hlinkClick r:id="rId4"/>
              </a:rPr>
              <a:t>http://github.com/Norwegian-marine-datacentre/BarMar</a:t>
            </a:r>
            <a:endParaRPr lang="nb-NO" altLang="nb-NO" sz="2200" dirty="0"/>
          </a:p>
          <a:p>
            <a:r>
              <a:rPr lang="nb-NO" altLang="nb-NO" sz="2400" dirty="0"/>
              <a:t>Sjømil: </a:t>
            </a:r>
            <a:r>
              <a:rPr lang="nb-NO" altLang="nb-NO" sz="2400" u="sng" dirty="0">
                <a:solidFill>
                  <a:srgbClr val="009999"/>
                </a:solidFill>
              </a:rPr>
              <a:t>http://www.imr.no/sjomil/index.html</a:t>
            </a:r>
          </a:p>
          <a:p>
            <a:endParaRPr lang="nb-NO" altLang="nb-NO" sz="2000" dirty="0"/>
          </a:p>
          <a:p>
            <a:endParaRPr lang="nb-NO" altLang="nb-NO" sz="2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>
            <a:extLst>
              <a:ext uri="{FF2B5EF4-FFF2-40B4-BE49-F238E27FC236}">
                <a16:creationId xmlns:a16="http://schemas.microsoft.com/office/drawing/2014/main" id="{D760F2A9-6A28-4631-8F33-7F9A7F650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951038"/>
            <a:ext cx="89979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itle 1">
            <a:extLst>
              <a:ext uri="{FF2B5EF4-FFF2-40B4-BE49-F238E27FC236}">
                <a16:creationId xmlns:a16="http://schemas.microsoft.com/office/drawing/2014/main" id="{57EBED25-FF84-4D20-AC32-50AE870261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/>
              <a:t>BarMar</a:t>
            </a:r>
          </a:p>
        </p:txBody>
      </p:sp>
      <p:sp>
        <p:nvSpPr>
          <p:cNvPr id="45060" name="Content Placeholder 2">
            <a:extLst>
              <a:ext uri="{FF2B5EF4-FFF2-40B4-BE49-F238E27FC236}">
                <a16:creationId xmlns:a16="http://schemas.microsoft.com/office/drawing/2014/main" id="{4B9B34C4-2CB3-4AD4-914A-EE7298F190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557338"/>
            <a:ext cx="8278813" cy="4114800"/>
          </a:xfrm>
        </p:spPr>
        <p:txBody>
          <a:bodyPr/>
          <a:lstStyle/>
          <a:p>
            <a:pPr marL="0" indent="0">
              <a:buNone/>
            </a:pPr>
            <a:endParaRPr lang="nb-NO" altLang="nb-NO" sz="4000" dirty="0"/>
          </a:p>
          <a:p>
            <a:pPr marL="0" indent="0">
              <a:buNone/>
            </a:pPr>
            <a:endParaRPr lang="nb-NO" altLang="nb-NO" sz="4000" dirty="0"/>
          </a:p>
          <a:p>
            <a:pPr marL="0" indent="0">
              <a:buNone/>
            </a:pPr>
            <a:r>
              <a:rPr lang="nb-NO" altLang="nb-NO" sz="4000" dirty="0"/>
              <a:t>		Spørsmål?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6C78121E-9182-473C-B9F3-C43A97D7EE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/>
              <a:t>Hvorfor bruke BarMar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330F467C-9E52-4991-B653-51C19234C6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278813" cy="4114800"/>
          </a:xfrm>
        </p:spPr>
        <p:txBody>
          <a:bodyPr/>
          <a:lstStyle/>
          <a:p>
            <a:r>
              <a:rPr lang="nb-NO" altLang="nb-NO" sz="2800" dirty="0" err="1"/>
              <a:t>BarMar</a:t>
            </a:r>
            <a:r>
              <a:rPr lang="nb-NO" altLang="nb-NO" sz="2800" dirty="0"/>
              <a:t> inneholder aggregerte data</a:t>
            </a:r>
          </a:p>
          <a:p>
            <a:r>
              <a:rPr lang="nb-NO" altLang="nb-NO" sz="2800" dirty="0"/>
              <a:t>Basert på rådata fra forskningstokt og fiskeri</a:t>
            </a:r>
          </a:p>
          <a:p>
            <a:r>
              <a:rPr lang="nb-NO" altLang="nb-NO" sz="2800" dirty="0"/>
              <a:t>Dataene presentert i et rutenett på 25 x 25 km </a:t>
            </a:r>
          </a:p>
          <a:p>
            <a:r>
              <a:rPr lang="nb-NO" altLang="nb-NO" sz="2800" dirty="0"/>
              <a:t>Bruker kan filtrere fisk lengde- og alders-intervaller, eller kjønn</a:t>
            </a:r>
          </a:p>
          <a:p>
            <a:r>
              <a:rPr lang="nb-NO" altLang="nb-NO" sz="2800" dirty="0"/>
              <a:t>Oseanografiske datasett for temperatur og saltholdighet er inkludert</a:t>
            </a:r>
          </a:p>
          <a:p>
            <a:r>
              <a:rPr lang="nb-NO" altLang="nb-NO" sz="2800" dirty="0"/>
              <a:t>Resultat: kartklient som samler fagkunnskapen til forskerne som jobber med fiskeridata i Barentshavet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2">
            <a:extLst>
              <a:ext uri="{FF2B5EF4-FFF2-40B4-BE49-F238E27FC236}">
                <a16:creationId xmlns:a16="http://schemas.microsoft.com/office/drawing/2014/main" id="{D211CE02-65C0-489C-805B-72B7E9BB4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5" y="1535113"/>
            <a:ext cx="2011363" cy="268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18">
            <a:extLst>
              <a:ext uri="{FF2B5EF4-FFF2-40B4-BE49-F238E27FC236}">
                <a16:creationId xmlns:a16="http://schemas.microsoft.com/office/drawing/2014/main" id="{F161F9F1-1BCA-47BE-B3D9-F27ADC3A5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5197475"/>
            <a:ext cx="303847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16">
            <a:extLst>
              <a:ext uri="{FF2B5EF4-FFF2-40B4-BE49-F238E27FC236}">
                <a16:creationId xmlns:a16="http://schemas.microsoft.com/office/drawing/2014/main" id="{1246BE28-D368-4BD4-AB3E-10C97C8DF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17675"/>
            <a:ext cx="2952750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itle 1">
            <a:extLst>
              <a:ext uri="{FF2B5EF4-FFF2-40B4-BE49-F238E27FC236}">
                <a16:creationId xmlns:a16="http://schemas.microsoft.com/office/drawing/2014/main" id="{9A8F9615-46DD-43B1-92CE-A5294A0379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0413" y="620713"/>
            <a:ext cx="7772400" cy="1143000"/>
          </a:xfrm>
        </p:spPr>
        <p:txBody>
          <a:bodyPr/>
          <a:lstStyle/>
          <a:p>
            <a:r>
              <a:rPr lang="nb-NO" altLang="nb-NO"/>
              <a:t>Hvor kommer dataene fra?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DFD80E-CFFE-46E5-93E5-1BDE54847A69}"/>
              </a:ext>
            </a:extLst>
          </p:cNvPr>
          <p:cNvSpPr/>
          <p:nvPr/>
        </p:nvSpPr>
        <p:spPr bwMode="auto">
          <a:xfrm>
            <a:off x="683568" y="3429000"/>
            <a:ext cx="2304107" cy="20161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nb-NO" dirty="0">
                <a:solidFill>
                  <a:schemeClr val="tx1"/>
                </a:solidFill>
              </a:rPr>
              <a:t>Data-fangst.</a:t>
            </a:r>
          </a:p>
          <a:p>
            <a:pPr>
              <a:defRPr/>
            </a:pPr>
            <a:r>
              <a:rPr lang="nb-NO" dirty="0">
                <a:solidFill>
                  <a:schemeClr val="tx1"/>
                </a:solidFill>
              </a:rPr>
              <a:t>Forskningstokt og fiskeri fra Norge og Russland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DECD8E-6EBC-4F66-9587-BDE6D0E59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00" y="3425825"/>
            <a:ext cx="2447925" cy="1587500"/>
          </a:xfr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spcCol="0" rtlCol="0" fromWordArt="0" forceAA="0">
            <a:noAutofit/>
          </a:bodyPr>
          <a:lstStyle/>
          <a:p>
            <a:pPr marL="0" indent="0">
              <a:spcBef>
                <a:spcPct val="0"/>
              </a:spcBef>
              <a:buFontTx/>
              <a:buNone/>
              <a:defRPr/>
            </a:pPr>
            <a:r>
              <a:rPr lang="nb-NO" sz="2400" dirty="0">
                <a:solidFill>
                  <a:schemeClr val="tx1"/>
                </a:solidFill>
              </a:rPr>
              <a:t>Analyse av forskere. </a:t>
            </a:r>
            <a:r>
              <a:rPr lang="nb-NO" sz="2400" dirty="0" err="1">
                <a:solidFill>
                  <a:schemeClr val="tx1"/>
                </a:solidFill>
              </a:rPr>
              <a:t>gridding</a:t>
            </a:r>
            <a:r>
              <a:rPr lang="nb-NO" sz="2400" dirty="0">
                <a:solidFill>
                  <a:schemeClr val="tx1"/>
                </a:solidFill>
              </a:rPr>
              <a:t>, aggregering)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9DBF6-E7C1-4164-AB60-1219391DE9ED}"/>
              </a:ext>
            </a:extLst>
          </p:cNvPr>
          <p:cNvSpPr/>
          <p:nvPr/>
        </p:nvSpPr>
        <p:spPr bwMode="auto">
          <a:xfrm>
            <a:off x="6443663" y="3425825"/>
            <a:ext cx="2232025" cy="939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nb-NO" dirty="0">
                <a:solidFill>
                  <a:schemeClr val="tx1"/>
                </a:solidFill>
              </a:rPr>
              <a:t>Visualisering. </a:t>
            </a:r>
            <a:r>
              <a:rPr lang="nb-NO" dirty="0" err="1">
                <a:solidFill>
                  <a:schemeClr val="tx1"/>
                </a:solidFill>
              </a:rPr>
              <a:t>BarMar</a:t>
            </a:r>
            <a:endParaRPr lang="nb-NO" dirty="0">
              <a:solidFill>
                <a:schemeClr val="tx1"/>
              </a:solidFill>
            </a:endParaRPr>
          </a:p>
        </p:txBody>
      </p:sp>
      <p:cxnSp>
        <p:nvCxnSpPr>
          <p:cNvPr id="9225" name="Straight Arrow Connector 8">
            <a:extLst>
              <a:ext uri="{FF2B5EF4-FFF2-40B4-BE49-F238E27FC236}">
                <a16:creationId xmlns:a16="http://schemas.microsoft.com/office/drawing/2014/main" id="{B470FD42-B2EB-40BB-99AD-BB7F7EEF174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87675" y="3933825"/>
            <a:ext cx="4318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6" name="Straight Arrow Connector 12">
            <a:extLst>
              <a:ext uri="{FF2B5EF4-FFF2-40B4-BE49-F238E27FC236}">
                <a16:creationId xmlns:a16="http://schemas.microsoft.com/office/drawing/2014/main" id="{0637908A-7060-49A6-B8DB-FE70F073E9C1}"/>
              </a:ext>
            </a:extLst>
          </p:cNvPr>
          <p:cNvCxnSpPr>
            <a:cxnSpLocks/>
          </p:cNvCxnSpPr>
          <p:nvPr/>
        </p:nvCxnSpPr>
        <p:spPr bwMode="auto">
          <a:xfrm>
            <a:off x="5957888" y="3789363"/>
            <a:ext cx="4857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9227" name="Picture 20">
            <a:extLst>
              <a:ext uri="{FF2B5EF4-FFF2-40B4-BE49-F238E27FC236}">
                <a16:creationId xmlns:a16="http://schemas.microsoft.com/office/drawing/2014/main" id="{EE843187-9B05-4939-B191-3533F985D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4594225"/>
            <a:ext cx="2166938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>
            <a:extLst>
              <a:ext uri="{FF2B5EF4-FFF2-40B4-BE49-F238E27FC236}">
                <a16:creationId xmlns:a16="http://schemas.microsoft.com/office/drawing/2014/main" id="{3B1B494D-5B76-4C6A-A34B-179FD0EEC70F}"/>
              </a:ext>
            </a:extLst>
          </p:cNvPr>
          <p:cNvGrpSpPr>
            <a:grpSpLocks/>
          </p:cNvGrpSpPr>
          <p:nvPr/>
        </p:nvGrpSpPr>
        <p:grpSpPr>
          <a:xfrm>
            <a:off x="6384964" y="3439587"/>
            <a:ext cx="2286016" cy="1214843"/>
            <a:chOff x="2714612" y="3214686"/>
            <a:chExt cx="4572032" cy="2429686"/>
          </a:xfrm>
          <a:solidFill>
            <a:srgbClr val="FFC000"/>
          </a:solidFill>
          <a:scene3d>
            <a:camera prst="isometricBottomDown"/>
            <a:lightRig rig="threePt" dir="t"/>
          </a:scene3d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D09F8C6-9F01-4A4A-8631-A50773D41F8D}"/>
                </a:ext>
              </a:extLst>
            </p:cNvPr>
            <p:cNvSpPr/>
            <p:nvPr/>
          </p:nvSpPr>
          <p:spPr bwMode="auto">
            <a:xfrm>
              <a:off x="2714612" y="3214686"/>
              <a:ext cx="4572032" cy="2428892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nb-NO">
                <a:latin typeface="Arial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5DF7533-74FC-42C4-A1D8-8A208C8ABFCC}"/>
                </a:ext>
              </a:extLst>
            </p:cNvPr>
            <p:cNvCxnSpPr/>
            <p:nvPr/>
          </p:nvCxnSpPr>
          <p:spPr bwMode="auto">
            <a:xfrm rot="5400000">
              <a:off x="1786712" y="4429132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CDA8CCB-03D2-4DBF-9667-93AE1FD27F81}"/>
                </a:ext>
              </a:extLst>
            </p:cNvPr>
            <p:cNvCxnSpPr/>
            <p:nvPr/>
          </p:nvCxnSpPr>
          <p:spPr bwMode="auto">
            <a:xfrm>
              <a:off x="2714612" y="33575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9D7505C-B089-46C2-883C-F301375D1752}"/>
                </a:ext>
              </a:extLst>
            </p:cNvPr>
            <p:cNvCxnSpPr/>
            <p:nvPr/>
          </p:nvCxnSpPr>
          <p:spPr bwMode="auto">
            <a:xfrm>
              <a:off x="2714612" y="35099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1F1C9F-B625-467F-924E-BB38A613ECA6}"/>
                </a:ext>
              </a:extLst>
            </p:cNvPr>
            <p:cNvCxnSpPr/>
            <p:nvPr/>
          </p:nvCxnSpPr>
          <p:spPr bwMode="auto">
            <a:xfrm>
              <a:off x="2714612" y="36623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25DF95-3729-4F1D-98E4-DF4FBDE0A792}"/>
                </a:ext>
              </a:extLst>
            </p:cNvPr>
            <p:cNvCxnSpPr/>
            <p:nvPr/>
          </p:nvCxnSpPr>
          <p:spPr bwMode="auto">
            <a:xfrm>
              <a:off x="2714612" y="38147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8BFAA2-44BF-4A67-812F-2D3FB684052B}"/>
                </a:ext>
              </a:extLst>
            </p:cNvPr>
            <p:cNvCxnSpPr/>
            <p:nvPr/>
          </p:nvCxnSpPr>
          <p:spPr bwMode="auto">
            <a:xfrm>
              <a:off x="2714612" y="39671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438660-DA91-4D4D-8CDE-3762F7B17226}"/>
                </a:ext>
              </a:extLst>
            </p:cNvPr>
            <p:cNvCxnSpPr/>
            <p:nvPr/>
          </p:nvCxnSpPr>
          <p:spPr bwMode="auto">
            <a:xfrm>
              <a:off x="2714612" y="41195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CF0C1C4-AB29-441E-BAA1-6A147DB078D6}"/>
                </a:ext>
              </a:extLst>
            </p:cNvPr>
            <p:cNvCxnSpPr/>
            <p:nvPr/>
          </p:nvCxnSpPr>
          <p:spPr bwMode="auto">
            <a:xfrm>
              <a:off x="2714612" y="42719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575AC6-2F85-49D2-A549-9BC7F2C034AD}"/>
                </a:ext>
              </a:extLst>
            </p:cNvPr>
            <p:cNvCxnSpPr/>
            <p:nvPr/>
          </p:nvCxnSpPr>
          <p:spPr bwMode="auto">
            <a:xfrm>
              <a:off x="2714612" y="44243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B3FBF4-2250-4E78-B1ED-6B1135693A0D}"/>
                </a:ext>
              </a:extLst>
            </p:cNvPr>
            <p:cNvCxnSpPr/>
            <p:nvPr/>
          </p:nvCxnSpPr>
          <p:spPr bwMode="auto">
            <a:xfrm>
              <a:off x="2714612" y="45767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94F098-5C31-4015-98A2-3E37DB71B070}"/>
                </a:ext>
              </a:extLst>
            </p:cNvPr>
            <p:cNvCxnSpPr/>
            <p:nvPr/>
          </p:nvCxnSpPr>
          <p:spPr bwMode="auto">
            <a:xfrm>
              <a:off x="2714612" y="47291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F193708-8981-4BD9-9A11-4EF628D5D8FD}"/>
                </a:ext>
              </a:extLst>
            </p:cNvPr>
            <p:cNvCxnSpPr/>
            <p:nvPr/>
          </p:nvCxnSpPr>
          <p:spPr bwMode="auto">
            <a:xfrm>
              <a:off x="2714612" y="48815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5E4C90-776E-477C-83EB-52005853AA30}"/>
                </a:ext>
              </a:extLst>
            </p:cNvPr>
            <p:cNvCxnSpPr/>
            <p:nvPr/>
          </p:nvCxnSpPr>
          <p:spPr bwMode="auto">
            <a:xfrm>
              <a:off x="2714612" y="50339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7DF9428-A3D7-4565-9F68-607A341BFD11}"/>
                </a:ext>
              </a:extLst>
            </p:cNvPr>
            <p:cNvCxnSpPr/>
            <p:nvPr/>
          </p:nvCxnSpPr>
          <p:spPr bwMode="auto">
            <a:xfrm>
              <a:off x="2714612" y="51863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3E1D75-8B29-47A7-AB72-AACB0A6B607B}"/>
                </a:ext>
              </a:extLst>
            </p:cNvPr>
            <p:cNvCxnSpPr/>
            <p:nvPr/>
          </p:nvCxnSpPr>
          <p:spPr bwMode="auto">
            <a:xfrm>
              <a:off x="2714612" y="53387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E14AFF-9181-4DBA-AE4A-21415C19EB39}"/>
                </a:ext>
              </a:extLst>
            </p:cNvPr>
            <p:cNvCxnSpPr/>
            <p:nvPr/>
          </p:nvCxnSpPr>
          <p:spPr bwMode="auto">
            <a:xfrm>
              <a:off x="2714612" y="54911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50E94E4-6D52-4833-9735-2CB677014C92}"/>
                </a:ext>
              </a:extLst>
            </p:cNvPr>
            <p:cNvCxnSpPr/>
            <p:nvPr/>
          </p:nvCxnSpPr>
          <p:spPr bwMode="auto">
            <a:xfrm rot="5400000">
              <a:off x="1929588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7CFCAA-65F1-4DFB-8F55-8B5CBF5E8361}"/>
                </a:ext>
              </a:extLst>
            </p:cNvPr>
            <p:cNvCxnSpPr/>
            <p:nvPr/>
          </p:nvCxnSpPr>
          <p:spPr bwMode="auto">
            <a:xfrm rot="5400000">
              <a:off x="2072464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2831CE-1B95-4B64-81B5-6E440E9E337A}"/>
                </a:ext>
              </a:extLst>
            </p:cNvPr>
            <p:cNvCxnSpPr/>
            <p:nvPr/>
          </p:nvCxnSpPr>
          <p:spPr bwMode="auto">
            <a:xfrm rot="5400000">
              <a:off x="2215340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1187A7-CD4B-4D17-B08B-C8945D703F46}"/>
                </a:ext>
              </a:extLst>
            </p:cNvPr>
            <p:cNvCxnSpPr/>
            <p:nvPr/>
          </p:nvCxnSpPr>
          <p:spPr bwMode="auto">
            <a:xfrm rot="5400000">
              <a:off x="2358216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BA38BF1-D665-4B52-8213-3ADB26A375D1}"/>
                </a:ext>
              </a:extLst>
            </p:cNvPr>
            <p:cNvCxnSpPr/>
            <p:nvPr/>
          </p:nvCxnSpPr>
          <p:spPr bwMode="auto">
            <a:xfrm rot="5400000">
              <a:off x="2501092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7F2CFB1-C312-4B48-9980-515B88D04FAB}"/>
                </a:ext>
              </a:extLst>
            </p:cNvPr>
            <p:cNvCxnSpPr/>
            <p:nvPr/>
          </p:nvCxnSpPr>
          <p:spPr bwMode="auto">
            <a:xfrm rot="5400000">
              <a:off x="2643968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6B8209-A80E-450D-BF77-359CAC969ECF}"/>
                </a:ext>
              </a:extLst>
            </p:cNvPr>
            <p:cNvCxnSpPr/>
            <p:nvPr/>
          </p:nvCxnSpPr>
          <p:spPr bwMode="auto">
            <a:xfrm rot="5400000">
              <a:off x="2786844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1B8F66D-113B-44AC-B4A2-64FC35D2649B}"/>
                </a:ext>
              </a:extLst>
            </p:cNvPr>
            <p:cNvCxnSpPr/>
            <p:nvPr/>
          </p:nvCxnSpPr>
          <p:spPr bwMode="auto">
            <a:xfrm rot="5400000">
              <a:off x="2928132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93A6F49-0A15-4F14-9ADB-BA332A949941}"/>
                </a:ext>
              </a:extLst>
            </p:cNvPr>
            <p:cNvCxnSpPr/>
            <p:nvPr/>
          </p:nvCxnSpPr>
          <p:spPr bwMode="auto">
            <a:xfrm rot="5400000">
              <a:off x="3071008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0239A8B-46E9-4E6C-A80F-475CFE311193}"/>
                </a:ext>
              </a:extLst>
            </p:cNvPr>
            <p:cNvCxnSpPr/>
            <p:nvPr/>
          </p:nvCxnSpPr>
          <p:spPr bwMode="auto">
            <a:xfrm rot="5400000">
              <a:off x="3215472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B58202-BF7D-42EB-A556-D31A71D48124}"/>
                </a:ext>
              </a:extLst>
            </p:cNvPr>
            <p:cNvCxnSpPr/>
            <p:nvPr/>
          </p:nvCxnSpPr>
          <p:spPr bwMode="auto">
            <a:xfrm rot="5400000">
              <a:off x="3358348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B6652E3-A0A9-4E97-84B9-4B376DAD8056}"/>
                </a:ext>
              </a:extLst>
            </p:cNvPr>
            <p:cNvCxnSpPr/>
            <p:nvPr/>
          </p:nvCxnSpPr>
          <p:spPr bwMode="auto">
            <a:xfrm rot="5400000">
              <a:off x="3501224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215B0C8-E5BA-4211-B842-B66DB1F320FB}"/>
                </a:ext>
              </a:extLst>
            </p:cNvPr>
            <p:cNvCxnSpPr/>
            <p:nvPr/>
          </p:nvCxnSpPr>
          <p:spPr bwMode="auto">
            <a:xfrm rot="5400000">
              <a:off x="3644100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AD34CE1-F89D-4299-96CA-EFD17FB82911}"/>
                </a:ext>
              </a:extLst>
            </p:cNvPr>
            <p:cNvCxnSpPr/>
            <p:nvPr/>
          </p:nvCxnSpPr>
          <p:spPr bwMode="auto">
            <a:xfrm rot="5400000">
              <a:off x="3786976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CAD3DC-1F20-4A4B-BC79-344EF244DD4B}"/>
                </a:ext>
              </a:extLst>
            </p:cNvPr>
            <p:cNvCxnSpPr/>
            <p:nvPr/>
          </p:nvCxnSpPr>
          <p:spPr bwMode="auto">
            <a:xfrm rot="5400000">
              <a:off x="3929852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442BA93-A964-4998-9262-4A33F1E81BA2}"/>
                </a:ext>
              </a:extLst>
            </p:cNvPr>
            <p:cNvCxnSpPr/>
            <p:nvPr/>
          </p:nvCxnSpPr>
          <p:spPr bwMode="auto">
            <a:xfrm rot="5400000">
              <a:off x="4072728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99C31BB-4111-4BAF-8A1A-7EAE277EC757}"/>
                </a:ext>
              </a:extLst>
            </p:cNvPr>
            <p:cNvCxnSpPr/>
            <p:nvPr/>
          </p:nvCxnSpPr>
          <p:spPr bwMode="auto">
            <a:xfrm rot="5400000">
              <a:off x="4215604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545727-D9BF-4D02-BEB8-426CD3B5299C}"/>
                </a:ext>
              </a:extLst>
            </p:cNvPr>
            <p:cNvCxnSpPr/>
            <p:nvPr/>
          </p:nvCxnSpPr>
          <p:spPr bwMode="auto">
            <a:xfrm rot="5400000">
              <a:off x="4358480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B91CC1C-C7DA-49BE-83C5-0503F8E1AAAC}"/>
                </a:ext>
              </a:extLst>
            </p:cNvPr>
            <p:cNvCxnSpPr/>
            <p:nvPr/>
          </p:nvCxnSpPr>
          <p:spPr bwMode="auto">
            <a:xfrm rot="5400000">
              <a:off x="4501356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BC6B5B0-8BE9-4EA3-924B-6166D71F1511}"/>
                </a:ext>
              </a:extLst>
            </p:cNvPr>
            <p:cNvCxnSpPr/>
            <p:nvPr/>
          </p:nvCxnSpPr>
          <p:spPr bwMode="auto">
            <a:xfrm rot="5400000">
              <a:off x="4644232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2B31320-B456-4F67-ADA9-95296AF6F21F}"/>
                </a:ext>
              </a:extLst>
            </p:cNvPr>
            <p:cNvCxnSpPr/>
            <p:nvPr/>
          </p:nvCxnSpPr>
          <p:spPr bwMode="auto">
            <a:xfrm rot="5400000">
              <a:off x="4787108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1D1D8B1-0037-4672-B285-07B06F4016F0}"/>
                </a:ext>
              </a:extLst>
            </p:cNvPr>
            <p:cNvCxnSpPr/>
            <p:nvPr/>
          </p:nvCxnSpPr>
          <p:spPr bwMode="auto">
            <a:xfrm rot="5400000">
              <a:off x="4929984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A4E2B95-830D-41F9-9BD3-D0F2241EF3DD}"/>
                </a:ext>
              </a:extLst>
            </p:cNvPr>
            <p:cNvCxnSpPr/>
            <p:nvPr/>
          </p:nvCxnSpPr>
          <p:spPr bwMode="auto">
            <a:xfrm rot="5400000">
              <a:off x="5072860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B8F5949-420C-4B27-8391-A1078D435FA0}"/>
                </a:ext>
              </a:extLst>
            </p:cNvPr>
            <p:cNvCxnSpPr/>
            <p:nvPr/>
          </p:nvCxnSpPr>
          <p:spPr bwMode="auto">
            <a:xfrm rot="5400000">
              <a:off x="5215736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883776-2141-499C-86FA-77CEB1AB8B65}"/>
                </a:ext>
              </a:extLst>
            </p:cNvPr>
            <p:cNvCxnSpPr/>
            <p:nvPr/>
          </p:nvCxnSpPr>
          <p:spPr bwMode="auto">
            <a:xfrm rot="5400000">
              <a:off x="5358612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503DEAC-14A4-4809-AB3A-D037FFB11BB8}"/>
                </a:ext>
              </a:extLst>
            </p:cNvPr>
            <p:cNvCxnSpPr/>
            <p:nvPr/>
          </p:nvCxnSpPr>
          <p:spPr bwMode="auto">
            <a:xfrm rot="5400000">
              <a:off x="5501488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751BCFA-4316-4C36-80F5-B3A66CF3CAB5}"/>
                </a:ext>
              </a:extLst>
            </p:cNvPr>
            <p:cNvCxnSpPr/>
            <p:nvPr/>
          </p:nvCxnSpPr>
          <p:spPr bwMode="auto">
            <a:xfrm rot="5400000">
              <a:off x="1643836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7BCE4D7-AF85-41CA-905C-64EF691704D7}"/>
                </a:ext>
              </a:extLst>
            </p:cNvPr>
            <p:cNvCxnSpPr/>
            <p:nvPr/>
          </p:nvCxnSpPr>
          <p:spPr bwMode="auto">
            <a:xfrm rot="5400000">
              <a:off x="5653888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5EC25DD-D1AF-4CF1-82E9-FB1B934194CC}"/>
                </a:ext>
              </a:extLst>
            </p:cNvPr>
            <p:cNvCxnSpPr/>
            <p:nvPr/>
          </p:nvCxnSpPr>
          <p:spPr bwMode="auto">
            <a:xfrm rot="5400000">
              <a:off x="5806288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4271540-0DC8-4FD6-81AF-96D95C3273D6}"/>
                </a:ext>
              </a:extLst>
            </p:cNvPr>
            <p:cNvCxnSpPr/>
            <p:nvPr/>
          </p:nvCxnSpPr>
          <p:spPr bwMode="auto">
            <a:xfrm rot="5400000">
              <a:off x="5958688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6" name="Group 54">
            <a:extLst>
              <a:ext uri="{FF2B5EF4-FFF2-40B4-BE49-F238E27FC236}">
                <a16:creationId xmlns:a16="http://schemas.microsoft.com/office/drawing/2014/main" id="{351C5FD5-6C69-4E97-B094-44460932ABAB}"/>
              </a:ext>
            </a:extLst>
          </p:cNvPr>
          <p:cNvGrpSpPr>
            <a:grpSpLocks/>
          </p:cNvGrpSpPr>
          <p:nvPr/>
        </p:nvGrpSpPr>
        <p:grpSpPr>
          <a:xfrm>
            <a:off x="6518316" y="3068562"/>
            <a:ext cx="2286016" cy="1214843"/>
            <a:chOff x="2714612" y="3214686"/>
            <a:chExt cx="4572032" cy="2429686"/>
          </a:xfrm>
          <a:scene3d>
            <a:camera prst="isometricBottomDown"/>
            <a:lightRig rig="threePt" dir="t"/>
          </a:scene3d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4392137-1EB6-45F0-9DA3-3AF4AF478816}"/>
                </a:ext>
              </a:extLst>
            </p:cNvPr>
            <p:cNvSpPr/>
            <p:nvPr/>
          </p:nvSpPr>
          <p:spPr bwMode="auto">
            <a:xfrm>
              <a:off x="2714612" y="3214686"/>
              <a:ext cx="4572032" cy="242889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nb-NO">
                <a:latin typeface="Arial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0EC7BDE-BF71-4BF1-87AF-456D4503579A}"/>
                </a:ext>
              </a:extLst>
            </p:cNvPr>
            <p:cNvCxnSpPr/>
            <p:nvPr/>
          </p:nvCxnSpPr>
          <p:spPr bwMode="auto">
            <a:xfrm rot="5400000">
              <a:off x="1786712" y="4429132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36F50A-863B-4B37-9DCA-07C88C1B1EA0}"/>
                </a:ext>
              </a:extLst>
            </p:cNvPr>
            <p:cNvCxnSpPr/>
            <p:nvPr/>
          </p:nvCxnSpPr>
          <p:spPr bwMode="auto">
            <a:xfrm>
              <a:off x="2714612" y="3357562"/>
              <a:ext cx="457203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E93D992-059B-48FF-8987-B0B561F3F207}"/>
                </a:ext>
              </a:extLst>
            </p:cNvPr>
            <p:cNvCxnSpPr/>
            <p:nvPr/>
          </p:nvCxnSpPr>
          <p:spPr bwMode="auto">
            <a:xfrm>
              <a:off x="2714612" y="3509962"/>
              <a:ext cx="457203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96878AB-378F-4BBA-AD3C-479C8E2CB092}"/>
                </a:ext>
              </a:extLst>
            </p:cNvPr>
            <p:cNvCxnSpPr/>
            <p:nvPr/>
          </p:nvCxnSpPr>
          <p:spPr bwMode="auto">
            <a:xfrm>
              <a:off x="2714612" y="3662362"/>
              <a:ext cx="457203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25E89F1-D5D9-4430-BFAD-B6D52C895175}"/>
                </a:ext>
              </a:extLst>
            </p:cNvPr>
            <p:cNvCxnSpPr/>
            <p:nvPr/>
          </p:nvCxnSpPr>
          <p:spPr bwMode="auto">
            <a:xfrm>
              <a:off x="2714612" y="3814762"/>
              <a:ext cx="457203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AD197A4-895E-406E-8D05-40FA44B2566B}"/>
                </a:ext>
              </a:extLst>
            </p:cNvPr>
            <p:cNvCxnSpPr/>
            <p:nvPr/>
          </p:nvCxnSpPr>
          <p:spPr bwMode="auto">
            <a:xfrm>
              <a:off x="2714612" y="3967162"/>
              <a:ext cx="457203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6834FD-E53B-40AE-80D0-D4E4385245F5}"/>
                </a:ext>
              </a:extLst>
            </p:cNvPr>
            <p:cNvCxnSpPr/>
            <p:nvPr/>
          </p:nvCxnSpPr>
          <p:spPr bwMode="auto">
            <a:xfrm>
              <a:off x="2714612" y="4119562"/>
              <a:ext cx="457203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2EA402F-745E-44E8-A202-580BFB6230B7}"/>
                </a:ext>
              </a:extLst>
            </p:cNvPr>
            <p:cNvCxnSpPr/>
            <p:nvPr/>
          </p:nvCxnSpPr>
          <p:spPr bwMode="auto">
            <a:xfrm>
              <a:off x="2714612" y="4271962"/>
              <a:ext cx="457203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EF4D2D9-BA02-4679-98B7-4F6D51938ACC}"/>
                </a:ext>
              </a:extLst>
            </p:cNvPr>
            <p:cNvCxnSpPr/>
            <p:nvPr/>
          </p:nvCxnSpPr>
          <p:spPr bwMode="auto">
            <a:xfrm>
              <a:off x="2714612" y="4424362"/>
              <a:ext cx="457203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E08933B-436E-438E-A6D1-0F309ECE872C}"/>
                </a:ext>
              </a:extLst>
            </p:cNvPr>
            <p:cNvCxnSpPr/>
            <p:nvPr/>
          </p:nvCxnSpPr>
          <p:spPr bwMode="auto">
            <a:xfrm>
              <a:off x="2714612" y="4576762"/>
              <a:ext cx="457203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D6D80BD-396E-40A3-B720-D34EEA9BF2A2}"/>
                </a:ext>
              </a:extLst>
            </p:cNvPr>
            <p:cNvCxnSpPr/>
            <p:nvPr/>
          </p:nvCxnSpPr>
          <p:spPr bwMode="auto">
            <a:xfrm>
              <a:off x="2714612" y="4729162"/>
              <a:ext cx="457203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111C911-268F-4CAD-A493-DCA5389857D1}"/>
                </a:ext>
              </a:extLst>
            </p:cNvPr>
            <p:cNvCxnSpPr/>
            <p:nvPr/>
          </p:nvCxnSpPr>
          <p:spPr bwMode="auto">
            <a:xfrm>
              <a:off x="2714612" y="4881562"/>
              <a:ext cx="457203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971D94-9AAF-4D4E-9639-055D6C3BD967}"/>
                </a:ext>
              </a:extLst>
            </p:cNvPr>
            <p:cNvCxnSpPr/>
            <p:nvPr/>
          </p:nvCxnSpPr>
          <p:spPr bwMode="auto">
            <a:xfrm>
              <a:off x="2714612" y="5033962"/>
              <a:ext cx="457203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D73D4D-62DD-4884-A385-D85F8232DB14}"/>
                </a:ext>
              </a:extLst>
            </p:cNvPr>
            <p:cNvCxnSpPr/>
            <p:nvPr/>
          </p:nvCxnSpPr>
          <p:spPr bwMode="auto">
            <a:xfrm>
              <a:off x="2714612" y="5186362"/>
              <a:ext cx="457203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358856F-4DD0-4078-9DFA-078B12D74F41}"/>
                </a:ext>
              </a:extLst>
            </p:cNvPr>
            <p:cNvCxnSpPr/>
            <p:nvPr/>
          </p:nvCxnSpPr>
          <p:spPr bwMode="auto">
            <a:xfrm>
              <a:off x="2714612" y="5338762"/>
              <a:ext cx="457203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BEC5F0-3752-469B-BAF9-ADBE80504925}"/>
                </a:ext>
              </a:extLst>
            </p:cNvPr>
            <p:cNvCxnSpPr/>
            <p:nvPr/>
          </p:nvCxnSpPr>
          <p:spPr bwMode="auto">
            <a:xfrm>
              <a:off x="2714612" y="5491162"/>
              <a:ext cx="457203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8E839EE-22AF-4B8E-93E0-8E76512E2BE8}"/>
                </a:ext>
              </a:extLst>
            </p:cNvPr>
            <p:cNvCxnSpPr/>
            <p:nvPr/>
          </p:nvCxnSpPr>
          <p:spPr bwMode="auto">
            <a:xfrm rot="5400000">
              <a:off x="1929588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71C3EBD-B4C8-4717-9D1D-8E5B6D219E29}"/>
                </a:ext>
              </a:extLst>
            </p:cNvPr>
            <p:cNvCxnSpPr/>
            <p:nvPr/>
          </p:nvCxnSpPr>
          <p:spPr bwMode="auto">
            <a:xfrm rot="5400000">
              <a:off x="2072464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BDF8B19-37AE-4FC2-9A62-B53A6CB3DA02}"/>
                </a:ext>
              </a:extLst>
            </p:cNvPr>
            <p:cNvCxnSpPr/>
            <p:nvPr/>
          </p:nvCxnSpPr>
          <p:spPr bwMode="auto">
            <a:xfrm rot="5400000">
              <a:off x="2215340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F61F8E1-ECC0-4D5B-B1B6-991E98DA64E5}"/>
                </a:ext>
              </a:extLst>
            </p:cNvPr>
            <p:cNvCxnSpPr/>
            <p:nvPr/>
          </p:nvCxnSpPr>
          <p:spPr bwMode="auto">
            <a:xfrm rot="5400000">
              <a:off x="2358216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D0F9106-4A3A-47DF-B349-957149F3361B}"/>
                </a:ext>
              </a:extLst>
            </p:cNvPr>
            <p:cNvCxnSpPr/>
            <p:nvPr/>
          </p:nvCxnSpPr>
          <p:spPr bwMode="auto">
            <a:xfrm rot="5400000">
              <a:off x="2501092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4367004-DE23-497E-9A4A-76FCA7238002}"/>
                </a:ext>
              </a:extLst>
            </p:cNvPr>
            <p:cNvCxnSpPr/>
            <p:nvPr/>
          </p:nvCxnSpPr>
          <p:spPr bwMode="auto">
            <a:xfrm rot="5400000">
              <a:off x="2643968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EFB85D5-6F2F-4A0D-946A-E034898B4227}"/>
                </a:ext>
              </a:extLst>
            </p:cNvPr>
            <p:cNvCxnSpPr/>
            <p:nvPr/>
          </p:nvCxnSpPr>
          <p:spPr bwMode="auto">
            <a:xfrm rot="5400000">
              <a:off x="2786844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9113B9F-103A-464D-802B-5CC76AD2FB46}"/>
                </a:ext>
              </a:extLst>
            </p:cNvPr>
            <p:cNvCxnSpPr/>
            <p:nvPr/>
          </p:nvCxnSpPr>
          <p:spPr bwMode="auto">
            <a:xfrm rot="5400000">
              <a:off x="2928132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076ADBF-5FEA-4DAF-B5CA-D88F56D17832}"/>
                </a:ext>
              </a:extLst>
            </p:cNvPr>
            <p:cNvCxnSpPr/>
            <p:nvPr/>
          </p:nvCxnSpPr>
          <p:spPr bwMode="auto">
            <a:xfrm rot="5400000">
              <a:off x="3071008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5D1FC2D-9D79-42D8-AB5E-64571B383DE9}"/>
                </a:ext>
              </a:extLst>
            </p:cNvPr>
            <p:cNvCxnSpPr/>
            <p:nvPr/>
          </p:nvCxnSpPr>
          <p:spPr bwMode="auto">
            <a:xfrm rot="5400000">
              <a:off x="3215472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65080BB-0984-43BF-A1BC-BD2E2BB369FF}"/>
                </a:ext>
              </a:extLst>
            </p:cNvPr>
            <p:cNvCxnSpPr/>
            <p:nvPr/>
          </p:nvCxnSpPr>
          <p:spPr bwMode="auto">
            <a:xfrm rot="5400000">
              <a:off x="3358348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BACD2E-A0B6-4C23-B8EB-E702AB8CC293}"/>
                </a:ext>
              </a:extLst>
            </p:cNvPr>
            <p:cNvCxnSpPr/>
            <p:nvPr/>
          </p:nvCxnSpPr>
          <p:spPr bwMode="auto">
            <a:xfrm rot="5400000">
              <a:off x="3501224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54DB89-E00B-4D30-B047-CD81196FE9B9}"/>
                </a:ext>
              </a:extLst>
            </p:cNvPr>
            <p:cNvCxnSpPr/>
            <p:nvPr/>
          </p:nvCxnSpPr>
          <p:spPr bwMode="auto">
            <a:xfrm rot="5400000">
              <a:off x="3644100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5C8D7A-0B4E-4503-8230-6A254DCDA3D7}"/>
                </a:ext>
              </a:extLst>
            </p:cNvPr>
            <p:cNvCxnSpPr/>
            <p:nvPr/>
          </p:nvCxnSpPr>
          <p:spPr bwMode="auto">
            <a:xfrm rot="5400000">
              <a:off x="3786976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70E0BEC-182C-4EE4-840B-889B3A85F25B}"/>
                </a:ext>
              </a:extLst>
            </p:cNvPr>
            <p:cNvCxnSpPr/>
            <p:nvPr/>
          </p:nvCxnSpPr>
          <p:spPr bwMode="auto">
            <a:xfrm rot="5400000">
              <a:off x="3929852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169FE43-847C-4AA1-BBEC-FEBA406D0260}"/>
                </a:ext>
              </a:extLst>
            </p:cNvPr>
            <p:cNvCxnSpPr/>
            <p:nvPr/>
          </p:nvCxnSpPr>
          <p:spPr bwMode="auto">
            <a:xfrm rot="5400000">
              <a:off x="4072728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52BC987-E119-4263-8C71-34FCD0411D0D}"/>
                </a:ext>
              </a:extLst>
            </p:cNvPr>
            <p:cNvCxnSpPr/>
            <p:nvPr/>
          </p:nvCxnSpPr>
          <p:spPr bwMode="auto">
            <a:xfrm rot="5400000">
              <a:off x="4215604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B29C184-EF24-4ED8-B578-399EF9FF9971}"/>
                </a:ext>
              </a:extLst>
            </p:cNvPr>
            <p:cNvCxnSpPr/>
            <p:nvPr/>
          </p:nvCxnSpPr>
          <p:spPr bwMode="auto">
            <a:xfrm rot="5400000">
              <a:off x="4358480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7263D55-6964-45F5-943D-6734D1320652}"/>
                </a:ext>
              </a:extLst>
            </p:cNvPr>
            <p:cNvCxnSpPr/>
            <p:nvPr/>
          </p:nvCxnSpPr>
          <p:spPr bwMode="auto">
            <a:xfrm rot="5400000">
              <a:off x="4501356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4BF4CA3-AEA3-407A-BE9B-8EAB91F8B169}"/>
                </a:ext>
              </a:extLst>
            </p:cNvPr>
            <p:cNvCxnSpPr/>
            <p:nvPr/>
          </p:nvCxnSpPr>
          <p:spPr bwMode="auto">
            <a:xfrm rot="5400000">
              <a:off x="4644232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8BEE0F6-3D3B-4E5A-97DE-B51D6EF459BA}"/>
                </a:ext>
              </a:extLst>
            </p:cNvPr>
            <p:cNvCxnSpPr/>
            <p:nvPr/>
          </p:nvCxnSpPr>
          <p:spPr bwMode="auto">
            <a:xfrm rot="5400000">
              <a:off x="4787108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B41F3DF-6834-4B3D-B0C0-E4F2EB9E482E}"/>
                </a:ext>
              </a:extLst>
            </p:cNvPr>
            <p:cNvCxnSpPr/>
            <p:nvPr/>
          </p:nvCxnSpPr>
          <p:spPr bwMode="auto">
            <a:xfrm rot="5400000">
              <a:off x="4929984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AF84F9F-1791-42BC-A613-0F755995CA41}"/>
                </a:ext>
              </a:extLst>
            </p:cNvPr>
            <p:cNvCxnSpPr/>
            <p:nvPr/>
          </p:nvCxnSpPr>
          <p:spPr bwMode="auto">
            <a:xfrm rot="5400000">
              <a:off x="5072860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A2E8BD9-55A2-4015-A7DB-1782F98DE37B}"/>
                </a:ext>
              </a:extLst>
            </p:cNvPr>
            <p:cNvCxnSpPr/>
            <p:nvPr/>
          </p:nvCxnSpPr>
          <p:spPr bwMode="auto">
            <a:xfrm rot="5400000">
              <a:off x="5215736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53D749F-1FF1-4E37-80A7-21A5EB00A672}"/>
                </a:ext>
              </a:extLst>
            </p:cNvPr>
            <p:cNvCxnSpPr/>
            <p:nvPr/>
          </p:nvCxnSpPr>
          <p:spPr bwMode="auto">
            <a:xfrm rot="5400000">
              <a:off x="5358612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9EA59E8-0BC8-440B-B778-3109511FC78F}"/>
                </a:ext>
              </a:extLst>
            </p:cNvPr>
            <p:cNvCxnSpPr/>
            <p:nvPr/>
          </p:nvCxnSpPr>
          <p:spPr bwMode="auto">
            <a:xfrm rot="5400000">
              <a:off x="5501488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E6C2AC9-13F2-493F-B01F-88347E8B0EDF}"/>
                </a:ext>
              </a:extLst>
            </p:cNvPr>
            <p:cNvCxnSpPr/>
            <p:nvPr/>
          </p:nvCxnSpPr>
          <p:spPr bwMode="auto">
            <a:xfrm rot="5400000">
              <a:off x="1643836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76FAEB-00EB-48D9-AE51-F6D96CC1A7F7}"/>
                </a:ext>
              </a:extLst>
            </p:cNvPr>
            <p:cNvCxnSpPr/>
            <p:nvPr/>
          </p:nvCxnSpPr>
          <p:spPr bwMode="auto">
            <a:xfrm rot="5400000">
              <a:off x="5653888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3D55B14-9D5B-4456-81A7-83D72B282464}"/>
                </a:ext>
              </a:extLst>
            </p:cNvPr>
            <p:cNvCxnSpPr/>
            <p:nvPr/>
          </p:nvCxnSpPr>
          <p:spPr bwMode="auto">
            <a:xfrm rot="5400000">
              <a:off x="5806288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95E8E79-648E-4464-88BA-E4DA340175A6}"/>
                </a:ext>
              </a:extLst>
            </p:cNvPr>
            <p:cNvCxnSpPr/>
            <p:nvPr/>
          </p:nvCxnSpPr>
          <p:spPr bwMode="auto">
            <a:xfrm rot="5400000">
              <a:off x="5958688" y="4428338"/>
              <a:ext cx="2428892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4" name="Group 102">
            <a:extLst>
              <a:ext uri="{FF2B5EF4-FFF2-40B4-BE49-F238E27FC236}">
                <a16:creationId xmlns:a16="http://schemas.microsoft.com/office/drawing/2014/main" id="{CF9C343A-3315-4A10-B30C-44E15408A90C}"/>
              </a:ext>
            </a:extLst>
          </p:cNvPr>
          <p:cNvGrpSpPr>
            <a:grpSpLocks/>
          </p:cNvGrpSpPr>
          <p:nvPr/>
        </p:nvGrpSpPr>
        <p:grpSpPr>
          <a:xfrm>
            <a:off x="6518316" y="2687040"/>
            <a:ext cx="2286016" cy="1214843"/>
            <a:chOff x="2714612" y="3214686"/>
            <a:chExt cx="4572032" cy="2429686"/>
          </a:xfrm>
          <a:solidFill>
            <a:srgbClr val="92D050"/>
          </a:solidFill>
          <a:scene3d>
            <a:camera prst="isometricBottomDown"/>
            <a:lightRig rig="threePt" dir="t"/>
          </a:scene3d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0FDE252-C077-438C-A68C-BAC676787B18}"/>
                </a:ext>
              </a:extLst>
            </p:cNvPr>
            <p:cNvSpPr/>
            <p:nvPr/>
          </p:nvSpPr>
          <p:spPr bwMode="auto">
            <a:xfrm>
              <a:off x="2714612" y="3214686"/>
              <a:ext cx="4572032" cy="2428892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nb-NO">
                <a:latin typeface="Arial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80470BC-CB46-4196-8E46-EB2B65D748F6}"/>
                </a:ext>
              </a:extLst>
            </p:cNvPr>
            <p:cNvCxnSpPr/>
            <p:nvPr/>
          </p:nvCxnSpPr>
          <p:spPr bwMode="auto">
            <a:xfrm rot="5400000">
              <a:off x="1786712" y="4429132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7738F0A-7885-4C30-9598-E29F34A2D1DC}"/>
                </a:ext>
              </a:extLst>
            </p:cNvPr>
            <p:cNvCxnSpPr/>
            <p:nvPr/>
          </p:nvCxnSpPr>
          <p:spPr bwMode="auto">
            <a:xfrm>
              <a:off x="2714612" y="33575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BC5F430-6CF5-4479-B799-E23DB648EB2F}"/>
                </a:ext>
              </a:extLst>
            </p:cNvPr>
            <p:cNvCxnSpPr/>
            <p:nvPr/>
          </p:nvCxnSpPr>
          <p:spPr bwMode="auto">
            <a:xfrm>
              <a:off x="2714612" y="35099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DAF5284-EE46-4C7E-89DB-786A06DCF090}"/>
                </a:ext>
              </a:extLst>
            </p:cNvPr>
            <p:cNvCxnSpPr/>
            <p:nvPr/>
          </p:nvCxnSpPr>
          <p:spPr bwMode="auto">
            <a:xfrm>
              <a:off x="2714612" y="36623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D499510-9975-43A9-9212-5C9E01499A2C}"/>
                </a:ext>
              </a:extLst>
            </p:cNvPr>
            <p:cNvCxnSpPr/>
            <p:nvPr/>
          </p:nvCxnSpPr>
          <p:spPr bwMode="auto">
            <a:xfrm>
              <a:off x="2714612" y="38147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84071BD-D8C2-47A7-B7E2-0731FACF1121}"/>
                </a:ext>
              </a:extLst>
            </p:cNvPr>
            <p:cNvCxnSpPr/>
            <p:nvPr/>
          </p:nvCxnSpPr>
          <p:spPr bwMode="auto">
            <a:xfrm>
              <a:off x="2714612" y="39671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A9B91BA-EFDC-4D84-A8D1-7120CC50A062}"/>
                </a:ext>
              </a:extLst>
            </p:cNvPr>
            <p:cNvCxnSpPr/>
            <p:nvPr/>
          </p:nvCxnSpPr>
          <p:spPr bwMode="auto">
            <a:xfrm>
              <a:off x="2714612" y="41195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B55CF1D-B769-4631-B57F-7E6D9C0F2B95}"/>
                </a:ext>
              </a:extLst>
            </p:cNvPr>
            <p:cNvCxnSpPr/>
            <p:nvPr/>
          </p:nvCxnSpPr>
          <p:spPr bwMode="auto">
            <a:xfrm>
              <a:off x="2714612" y="42719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B71FE2C-06C0-48B2-99D7-ED5028FC9394}"/>
                </a:ext>
              </a:extLst>
            </p:cNvPr>
            <p:cNvCxnSpPr/>
            <p:nvPr/>
          </p:nvCxnSpPr>
          <p:spPr bwMode="auto">
            <a:xfrm>
              <a:off x="2714612" y="44243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FDFD6EB-C3B8-4F28-B578-598BF2B2437A}"/>
                </a:ext>
              </a:extLst>
            </p:cNvPr>
            <p:cNvCxnSpPr/>
            <p:nvPr/>
          </p:nvCxnSpPr>
          <p:spPr bwMode="auto">
            <a:xfrm>
              <a:off x="2714612" y="45767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42685E0-1527-4EEA-9F28-D0511C9F8EF9}"/>
                </a:ext>
              </a:extLst>
            </p:cNvPr>
            <p:cNvCxnSpPr/>
            <p:nvPr/>
          </p:nvCxnSpPr>
          <p:spPr bwMode="auto">
            <a:xfrm>
              <a:off x="2714612" y="47291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DB67C36-5E4E-4BAD-B407-24058ABD3A0D}"/>
                </a:ext>
              </a:extLst>
            </p:cNvPr>
            <p:cNvCxnSpPr/>
            <p:nvPr/>
          </p:nvCxnSpPr>
          <p:spPr bwMode="auto">
            <a:xfrm>
              <a:off x="2714612" y="48815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2C50BB6-C627-4328-B664-02C333BCD978}"/>
                </a:ext>
              </a:extLst>
            </p:cNvPr>
            <p:cNvCxnSpPr/>
            <p:nvPr/>
          </p:nvCxnSpPr>
          <p:spPr bwMode="auto">
            <a:xfrm>
              <a:off x="2714612" y="50339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92FD164-3FE4-4005-A8D2-8FEE9A5D3EF3}"/>
                </a:ext>
              </a:extLst>
            </p:cNvPr>
            <p:cNvCxnSpPr/>
            <p:nvPr/>
          </p:nvCxnSpPr>
          <p:spPr bwMode="auto">
            <a:xfrm>
              <a:off x="2714612" y="51863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D7435C2-EA18-41EA-9868-7E1D8FAF6888}"/>
                </a:ext>
              </a:extLst>
            </p:cNvPr>
            <p:cNvCxnSpPr/>
            <p:nvPr/>
          </p:nvCxnSpPr>
          <p:spPr bwMode="auto">
            <a:xfrm>
              <a:off x="2714612" y="53387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40F6813-65C6-4A50-AB9F-E6FFEAA87DA9}"/>
                </a:ext>
              </a:extLst>
            </p:cNvPr>
            <p:cNvCxnSpPr/>
            <p:nvPr/>
          </p:nvCxnSpPr>
          <p:spPr bwMode="auto">
            <a:xfrm>
              <a:off x="2714612" y="5491162"/>
              <a:ext cx="457203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585FC20-D746-4802-BE22-E3B98E82D24A}"/>
                </a:ext>
              </a:extLst>
            </p:cNvPr>
            <p:cNvCxnSpPr/>
            <p:nvPr/>
          </p:nvCxnSpPr>
          <p:spPr bwMode="auto">
            <a:xfrm rot="5400000">
              <a:off x="1929588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FA6720B-7F57-4101-8E29-EB90840D4FBD}"/>
                </a:ext>
              </a:extLst>
            </p:cNvPr>
            <p:cNvCxnSpPr/>
            <p:nvPr/>
          </p:nvCxnSpPr>
          <p:spPr bwMode="auto">
            <a:xfrm rot="5400000">
              <a:off x="2072464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88B9D3F-77AF-42C6-9C5F-EFD1C8CA67C5}"/>
                </a:ext>
              </a:extLst>
            </p:cNvPr>
            <p:cNvCxnSpPr/>
            <p:nvPr/>
          </p:nvCxnSpPr>
          <p:spPr bwMode="auto">
            <a:xfrm rot="5400000">
              <a:off x="2215340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0F46A09-4875-4BB5-9202-0E6427084911}"/>
                </a:ext>
              </a:extLst>
            </p:cNvPr>
            <p:cNvCxnSpPr/>
            <p:nvPr/>
          </p:nvCxnSpPr>
          <p:spPr bwMode="auto">
            <a:xfrm rot="5400000">
              <a:off x="2358216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2B2A1EA-8F4F-46CF-A79B-2DBD97880FB9}"/>
                </a:ext>
              </a:extLst>
            </p:cNvPr>
            <p:cNvCxnSpPr/>
            <p:nvPr/>
          </p:nvCxnSpPr>
          <p:spPr bwMode="auto">
            <a:xfrm rot="5400000">
              <a:off x="2501092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F97C08E-81E8-4E17-9B17-97656E3CD66C}"/>
                </a:ext>
              </a:extLst>
            </p:cNvPr>
            <p:cNvCxnSpPr/>
            <p:nvPr/>
          </p:nvCxnSpPr>
          <p:spPr bwMode="auto">
            <a:xfrm rot="5400000">
              <a:off x="2643968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CADF098-8C84-4D18-83D7-8D7FB1CE415C}"/>
                </a:ext>
              </a:extLst>
            </p:cNvPr>
            <p:cNvCxnSpPr/>
            <p:nvPr/>
          </p:nvCxnSpPr>
          <p:spPr bwMode="auto">
            <a:xfrm rot="5400000">
              <a:off x="2786844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1A28613-AC07-407E-A228-643C2CD8D5FB}"/>
                </a:ext>
              </a:extLst>
            </p:cNvPr>
            <p:cNvCxnSpPr/>
            <p:nvPr/>
          </p:nvCxnSpPr>
          <p:spPr bwMode="auto">
            <a:xfrm rot="5400000">
              <a:off x="2928132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A840B2CD-CE2F-46DA-B00E-AFA8D8CB6D09}"/>
                </a:ext>
              </a:extLst>
            </p:cNvPr>
            <p:cNvCxnSpPr/>
            <p:nvPr/>
          </p:nvCxnSpPr>
          <p:spPr bwMode="auto">
            <a:xfrm rot="5400000">
              <a:off x="3071008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5BBD1BF-76EE-4C1F-A755-CFAD735EAF40}"/>
                </a:ext>
              </a:extLst>
            </p:cNvPr>
            <p:cNvCxnSpPr/>
            <p:nvPr/>
          </p:nvCxnSpPr>
          <p:spPr bwMode="auto">
            <a:xfrm rot="5400000">
              <a:off x="3215472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7B0253C-4174-47D0-93A3-A0D537160579}"/>
                </a:ext>
              </a:extLst>
            </p:cNvPr>
            <p:cNvCxnSpPr/>
            <p:nvPr/>
          </p:nvCxnSpPr>
          <p:spPr bwMode="auto">
            <a:xfrm rot="5400000">
              <a:off x="3358348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7A798D7-4646-40A3-B88E-5E5AB5C0A6E1}"/>
                </a:ext>
              </a:extLst>
            </p:cNvPr>
            <p:cNvCxnSpPr/>
            <p:nvPr/>
          </p:nvCxnSpPr>
          <p:spPr bwMode="auto">
            <a:xfrm rot="5400000">
              <a:off x="3501224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BA7B3E8-5A14-42D2-A24F-1BEF36F8475C}"/>
                </a:ext>
              </a:extLst>
            </p:cNvPr>
            <p:cNvCxnSpPr/>
            <p:nvPr/>
          </p:nvCxnSpPr>
          <p:spPr bwMode="auto">
            <a:xfrm rot="5400000">
              <a:off x="3644100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9C8F174-7478-4B22-AAAB-B1FFD7C0CE3F}"/>
                </a:ext>
              </a:extLst>
            </p:cNvPr>
            <p:cNvCxnSpPr/>
            <p:nvPr/>
          </p:nvCxnSpPr>
          <p:spPr bwMode="auto">
            <a:xfrm rot="5400000">
              <a:off x="3786976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26D6875-626D-4451-803F-4170EDF0C370}"/>
                </a:ext>
              </a:extLst>
            </p:cNvPr>
            <p:cNvCxnSpPr/>
            <p:nvPr/>
          </p:nvCxnSpPr>
          <p:spPr bwMode="auto">
            <a:xfrm rot="5400000">
              <a:off x="3929852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9C26D7F-C9CC-4D16-8FDF-3E70925E05CF}"/>
                </a:ext>
              </a:extLst>
            </p:cNvPr>
            <p:cNvCxnSpPr/>
            <p:nvPr/>
          </p:nvCxnSpPr>
          <p:spPr bwMode="auto">
            <a:xfrm rot="5400000">
              <a:off x="4072728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E68A42C-BA9F-4FF4-A319-3567A84BD475}"/>
                </a:ext>
              </a:extLst>
            </p:cNvPr>
            <p:cNvCxnSpPr/>
            <p:nvPr/>
          </p:nvCxnSpPr>
          <p:spPr bwMode="auto">
            <a:xfrm rot="5400000">
              <a:off x="4215604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E2700E6-3C63-43B1-955F-7EE27CFC026D}"/>
                </a:ext>
              </a:extLst>
            </p:cNvPr>
            <p:cNvCxnSpPr/>
            <p:nvPr/>
          </p:nvCxnSpPr>
          <p:spPr bwMode="auto">
            <a:xfrm rot="5400000">
              <a:off x="4358480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F708897-57DE-4673-868D-4B65D1CF6375}"/>
                </a:ext>
              </a:extLst>
            </p:cNvPr>
            <p:cNvCxnSpPr/>
            <p:nvPr/>
          </p:nvCxnSpPr>
          <p:spPr bwMode="auto">
            <a:xfrm rot="5400000">
              <a:off x="4501356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C57E20E-89AB-4AC7-8EFF-A2AAEA7ABA29}"/>
                </a:ext>
              </a:extLst>
            </p:cNvPr>
            <p:cNvCxnSpPr/>
            <p:nvPr/>
          </p:nvCxnSpPr>
          <p:spPr bwMode="auto">
            <a:xfrm rot="5400000">
              <a:off x="4644232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D62DFCE-1288-4435-96F0-0329A2BB0CA4}"/>
                </a:ext>
              </a:extLst>
            </p:cNvPr>
            <p:cNvCxnSpPr/>
            <p:nvPr/>
          </p:nvCxnSpPr>
          <p:spPr bwMode="auto">
            <a:xfrm rot="5400000">
              <a:off x="4787108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F2FF7EA-9AF5-4004-ACD6-BCE3D46FB1BB}"/>
                </a:ext>
              </a:extLst>
            </p:cNvPr>
            <p:cNvCxnSpPr/>
            <p:nvPr/>
          </p:nvCxnSpPr>
          <p:spPr bwMode="auto">
            <a:xfrm rot="5400000">
              <a:off x="4929984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7DB16E6-AF26-45F6-A57B-57420071BF8A}"/>
                </a:ext>
              </a:extLst>
            </p:cNvPr>
            <p:cNvCxnSpPr/>
            <p:nvPr/>
          </p:nvCxnSpPr>
          <p:spPr bwMode="auto">
            <a:xfrm rot="5400000">
              <a:off x="5072860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B78690B-E182-4575-ABE5-9A01325D317A}"/>
                </a:ext>
              </a:extLst>
            </p:cNvPr>
            <p:cNvCxnSpPr/>
            <p:nvPr/>
          </p:nvCxnSpPr>
          <p:spPr bwMode="auto">
            <a:xfrm rot="5400000">
              <a:off x="5215736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2376B12-E4A5-4F6A-BA83-9DDBD49F5C0C}"/>
                </a:ext>
              </a:extLst>
            </p:cNvPr>
            <p:cNvCxnSpPr/>
            <p:nvPr/>
          </p:nvCxnSpPr>
          <p:spPr bwMode="auto">
            <a:xfrm rot="5400000">
              <a:off x="5358612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710D068-1EDD-4CFF-A5FB-36E04E872122}"/>
                </a:ext>
              </a:extLst>
            </p:cNvPr>
            <p:cNvCxnSpPr/>
            <p:nvPr/>
          </p:nvCxnSpPr>
          <p:spPr bwMode="auto">
            <a:xfrm rot="5400000">
              <a:off x="5501488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B2FA365-BF49-47E2-9526-DBF3E075DD09}"/>
                </a:ext>
              </a:extLst>
            </p:cNvPr>
            <p:cNvCxnSpPr/>
            <p:nvPr/>
          </p:nvCxnSpPr>
          <p:spPr bwMode="auto">
            <a:xfrm rot="5400000">
              <a:off x="1643836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77753B1-BA22-4F3C-B2D4-228BE77E7F8A}"/>
                </a:ext>
              </a:extLst>
            </p:cNvPr>
            <p:cNvCxnSpPr/>
            <p:nvPr/>
          </p:nvCxnSpPr>
          <p:spPr bwMode="auto">
            <a:xfrm rot="5400000">
              <a:off x="5653888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A688284-E818-436F-92A3-EBDCC7D518D9}"/>
                </a:ext>
              </a:extLst>
            </p:cNvPr>
            <p:cNvCxnSpPr/>
            <p:nvPr/>
          </p:nvCxnSpPr>
          <p:spPr bwMode="auto">
            <a:xfrm rot="5400000">
              <a:off x="5806288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4859B6-2F6E-408F-8361-88BB3F73B1D7}"/>
                </a:ext>
              </a:extLst>
            </p:cNvPr>
            <p:cNvCxnSpPr/>
            <p:nvPr/>
          </p:nvCxnSpPr>
          <p:spPr bwMode="auto">
            <a:xfrm rot="5400000">
              <a:off x="5958688" y="4428338"/>
              <a:ext cx="2428892" cy="158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8BDDE4-EC76-46D7-86B8-86CC68B96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BarMar</a:t>
            </a:r>
            <a:r>
              <a:rPr lang="nb-NO" dirty="0"/>
              <a:t> Rutenettet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5BE9D25C-AF8B-48AB-BA46-321C6F131BAD}"/>
              </a:ext>
            </a:extLst>
          </p:cNvPr>
          <p:cNvSpPr/>
          <p:nvPr/>
        </p:nvSpPr>
        <p:spPr bwMode="auto">
          <a:xfrm>
            <a:off x="3491880" y="6021288"/>
            <a:ext cx="2376264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GeoServer</a:t>
            </a:r>
            <a:endParaRPr kumimoji="0" lang="nb-N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CDCAB74-9516-4F4C-9BDE-207CA35A78CF}"/>
              </a:ext>
            </a:extLst>
          </p:cNvPr>
          <p:cNvSpPr/>
          <p:nvPr/>
        </p:nvSpPr>
        <p:spPr bwMode="auto">
          <a:xfrm>
            <a:off x="7169988" y="5229200"/>
            <a:ext cx="64373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b-NO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C6BADA4-20AB-4D97-BE82-1F79D38DED54}"/>
              </a:ext>
            </a:extLst>
          </p:cNvPr>
          <p:cNvCxnSpPr>
            <a:stCxn id="153" idx="2"/>
          </p:cNvCxnSpPr>
          <p:nvPr/>
        </p:nvCxnSpPr>
        <p:spPr bwMode="auto">
          <a:xfrm>
            <a:off x="7169988" y="5481228"/>
            <a:ext cx="0" cy="7560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59581872-EF24-4F87-9241-0FCC47CFCD5E}"/>
              </a:ext>
            </a:extLst>
          </p:cNvPr>
          <p:cNvCxnSpPr>
            <a:stCxn id="153" idx="6"/>
          </p:cNvCxnSpPr>
          <p:nvPr/>
        </p:nvCxnSpPr>
        <p:spPr bwMode="auto">
          <a:xfrm>
            <a:off x="7813724" y="5481228"/>
            <a:ext cx="0" cy="7560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CE367F35-803A-44C6-8CC2-956A7C2D4F14}"/>
              </a:ext>
            </a:extLst>
          </p:cNvPr>
          <p:cNvSpPr/>
          <p:nvPr/>
        </p:nvSpPr>
        <p:spPr bwMode="auto">
          <a:xfrm>
            <a:off x="7169988" y="5994214"/>
            <a:ext cx="64373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b-NO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CC00FBA-D214-46CA-A118-09832E92C38E}"/>
              </a:ext>
            </a:extLst>
          </p:cNvPr>
          <p:cNvCxnSpPr>
            <a:stCxn id="152" idx="3"/>
            <a:endCxn id="158" idx="2"/>
          </p:cNvCxnSpPr>
          <p:nvPr/>
        </p:nvCxnSpPr>
        <p:spPr bwMode="auto">
          <a:xfrm flipV="1">
            <a:off x="5868144" y="6246242"/>
            <a:ext cx="1301844" cy="630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F6EC2B89-B130-47EF-ADA7-3E56685660FD}"/>
              </a:ext>
            </a:extLst>
          </p:cNvPr>
          <p:cNvCxnSpPr/>
          <p:nvPr/>
        </p:nvCxnSpPr>
        <p:spPr bwMode="auto">
          <a:xfrm flipH="1">
            <a:off x="5868144" y="5912766"/>
            <a:ext cx="1293114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65AF687-87CD-4173-AB5A-892D710F0F74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5936" y="5373216"/>
            <a:ext cx="0" cy="6157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5C0EA0B-DD6E-45C1-B8DA-8CBE1F12F88E}"/>
              </a:ext>
            </a:extLst>
          </p:cNvPr>
          <p:cNvCxnSpPr/>
          <p:nvPr/>
        </p:nvCxnSpPr>
        <p:spPr bwMode="auto">
          <a:xfrm>
            <a:off x="3491880" y="5305213"/>
            <a:ext cx="0" cy="6837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9AFCEFF0-663D-4533-A9D0-D2A7331D4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8434" y="5659215"/>
            <a:ext cx="14401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nb-NO" sz="2000" dirty="0" err="1">
                <a:latin typeface="Calibri" panose="020F0502020204030204" pitchFamily="34" charset="0"/>
              </a:rPr>
              <a:t>PostGIS</a:t>
            </a:r>
            <a:r>
              <a:rPr lang="en-GB" altLang="nb-NO" sz="2000" dirty="0">
                <a:latin typeface="Calibri" panose="020F0502020204030204" pitchFamily="34" charset="0"/>
              </a:rPr>
              <a:t> DB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06FA85-2D45-484F-A11A-98463A64F6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5" y="2035295"/>
            <a:ext cx="4647949" cy="32751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51100FC2-815D-4354-8F36-F6C2292D6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080" y="4725144"/>
            <a:ext cx="14401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nb-NO" sz="2000" dirty="0" err="1">
                <a:solidFill>
                  <a:srgbClr val="FFC000"/>
                </a:solidFill>
                <a:latin typeface="Calibri" panose="020F0502020204030204" pitchFamily="34" charset="0"/>
              </a:rPr>
              <a:t>temperatur</a:t>
            </a:r>
            <a:endParaRPr lang="en-GB" altLang="nb-NO" sz="2000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D58AF-7134-41BE-9C2E-D3D09B983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7501" y="2924944"/>
            <a:ext cx="968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nb-NO" sz="2000" dirty="0" err="1">
                <a:solidFill>
                  <a:srgbClr val="92D050"/>
                </a:solidFill>
                <a:latin typeface="Calibri" panose="020F0502020204030204" pitchFamily="34" charset="0"/>
              </a:rPr>
              <a:t>fangst</a:t>
            </a:r>
            <a:endParaRPr lang="en-GB" altLang="nb-NO" sz="2000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44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3" grpId="0" animBg="1"/>
      <p:bldP spid="158" grpId="0" animBg="1"/>
      <p:bldP spid="17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9DF2F511-44DC-45E6-B0CF-AD27760DA0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/>
              <a:t>Hvorfor lager vi denne kartklienten?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3E2D3F49-DD90-46FC-AB41-32DF47D5AF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b-NO" altLang="nb-NO" dirty="0"/>
              <a:t>På sikt er det et mål at våre data skal være tilgjengelig for </a:t>
            </a:r>
            <a:r>
              <a:rPr lang="nb-NO" altLang="nb-NO" dirty="0" err="1"/>
              <a:t>nedlasting</a:t>
            </a:r>
            <a:r>
              <a:rPr lang="nb-NO" altLang="nb-NO" dirty="0"/>
              <a:t>.</a:t>
            </a:r>
          </a:p>
          <a:p>
            <a:r>
              <a:rPr lang="nb-NO" altLang="nb-NO" dirty="0" err="1"/>
              <a:t>BarMar</a:t>
            </a:r>
            <a:r>
              <a:rPr lang="nb-NO" altLang="nb-NO" dirty="0"/>
              <a:t> er en av måtene der fokus er på brukervennlighet for de som trenger dataene – men ikke på detaljnivå.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423A941F-6212-4986-922C-8D9FAEC332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/>
              <a:t>BarMar</a:t>
            </a:r>
          </a:p>
        </p:txBody>
      </p:sp>
      <p:pic>
        <p:nvPicPr>
          <p:cNvPr id="11267" name="Content Placeholder 2">
            <a:extLst>
              <a:ext uri="{FF2B5EF4-FFF2-40B4-BE49-F238E27FC236}">
                <a16:creationId xmlns:a16="http://schemas.microsoft.com/office/drawing/2014/main" id="{B795132B-AF8C-4E16-B484-0D62772778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13" y="1844675"/>
            <a:ext cx="9132887" cy="4319588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b-NO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b-NO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41509</TotalTime>
  <Words>1617</Words>
  <Application>Microsoft Office PowerPoint</Application>
  <PresentationFormat>On-screen Show (4:3)</PresentationFormat>
  <Paragraphs>202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GillSans</vt:lpstr>
      <vt:lpstr>Times</vt:lpstr>
      <vt:lpstr>Blank Presentation</vt:lpstr>
      <vt:lpstr>Barents Sea Marine Atlas (BarMar)</vt:lpstr>
      <vt:lpstr>Endre Moen</vt:lpstr>
      <vt:lpstr>PowerPoint Presentation</vt:lpstr>
      <vt:lpstr>Barents Sea Marine Atlas (BarMar)</vt:lpstr>
      <vt:lpstr>Hvorfor bruke BarMar</vt:lpstr>
      <vt:lpstr>Hvor kommer dataene fra?</vt:lpstr>
      <vt:lpstr>BarMar Rutenettet</vt:lpstr>
      <vt:lpstr>Hvorfor lager vi denne kartklienten?</vt:lpstr>
      <vt:lpstr>BarMar</vt:lpstr>
      <vt:lpstr>Filter – data type</vt:lpstr>
      <vt:lpstr>Filter - Art</vt:lpstr>
      <vt:lpstr>Filter - periode</vt:lpstr>
      <vt:lpstr>Visning og Skala</vt:lpstr>
      <vt:lpstr>2004: Overflate Temp, Torsk 0-4cm</vt:lpstr>
      <vt:lpstr>Veien videre</vt:lpstr>
      <vt:lpstr>0-gruppe fisk = Årets yngel</vt:lpstr>
      <vt:lpstr>BarMar – Bra på romlige spørsmål</vt:lpstr>
      <vt:lpstr>BarMar – ikke bra på ikke-romlige spørsmål</vt:lpstr>
      <vt:lpstr>Temperatur Fugløya-Bjørnøya snittet</vt:lpstr>
      <vt:lpstr>Temperatur Fugløya-Bjørnøya snittet i Sjømil</vt:lpstr>
      <vt:lpstr>Temperatur og Torsk (50-100cm) 1986-2012</vt:lpstr>
      <vt:lpstr>Motivasjon: hvorfor skal kartlag av samme type ha lik tegnforklaring?</vt:lpstr>
      <vt:lpstr>Problemstilling: Tegnforklaringen for 2 eller flere kartlag av samme type må være lik</vt:lpstr>
      <vt:lpstr>Når man legger til et nytt kartlag i kartklienten må man spørre:</vt:lpstr>
      <vt:lpstr>Når man legger til et nytt kartlag i kartklienten må man spørre:</vt:lpstr>
      <vt:lpstr>Utfordringer ved visualisering av kartlag</vt:lpstr>
      <vt:lpstr>Aldersfordeling sild</vt:lpstr>
      <vt:lpstr>Eksempel 1 – tegnforklaring til 2 kartlag</vt:lpstr>
      <vt:lpstr>Eksempel 2 – mindre utvalg – hvilken range til tegnforklaringen?</vt:lpstr>
      <vt:lpstr>Eksempel 2 – å kalkulere rangen basert på data tar lang tid</vt:lpstr>
      <vt:lpstr>PowerPoint Presentation</vt:lpstr>
      <vt:lpstr>Når man legger til et nytt kartlag i kartklienten må man spørre:</vt:lpstr>
      <vt:lpstr>Hva er en distribusjon?</vt:lpstr>
      <vt:lpstr>BarMar – Bra på å svare på spørsmål om romlig fordelinger</vt:lpstr>
      <vt:lpstr>Flere kartlag – hvilket romlig spørsmål?</vt:lpstr>
      <vt:lpstr>Romlig spørsmål er definert:</vt:lpstr>
      <vt:lpstr>En mulig løsning?</vt:lpstr>
      <vt:lpstr>Sild</vt:lpstr>
      <vt:lpstr>En annen løsning?</vt:lpstr>
      <vt:lpstr>BarMar</vt:lpstr>
      <vt:lpstr>BarMar</vt:lpstr>
    </vt:vector>
  </TitlesOfParts>
  <Company>Lene Hesjedal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Lene Hesjedal</dc:creator>
  <cp:lastModifiedBy>Moen Endre</cp:lastModifiedBy>
  <cp:revision>960</cp:revision>
  <cp:lastPrinted>2017-08-28T13:57:29Z</cp:lastPrinted>
  <dcterms:created xsi:type="dcterms:W3CDTF">2005-02-13T22:04:50Z</dcterms:created>
  <dcterms:modified xsi:type="dcterms:W3CDTF">2017-08-29T09:04:41Z</dcterms:modified>
</cp:coreProperties>
</file>